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3"/>
  </p:notesMasterIdLst>
  <p:sldIdLst>
    <p:sldId id="258" r:id="rId2"/>
    <p:sldId id="276" r:id="rId3"/>
    <p:sldId id="292" r:id="rId4"/>
    <p:sldId id="331" r:id="rId5"/>
    <p:sldId id="332" r:id="rId6"/>
    <p:sldId id="333" r:id="rId7"/>
    <p:sldId id="334" r:id="rId8"/>
    <p:sldId id="315" r:id="rId9"/>
    <p:sldId id="313" r:id="rId10"/>
    <p:sldId id="335" r:id="rId11"/>
    <p:sldId id="338" r:id="rId12"/>
    <p:sldId id="337" r:id="rId13"/>
    <p:sldId id="353" r:id="rId14"/>
    <p:sldId id="339" r:id="rId15"/>
    <p:sldId id="340" r:id="rId16"/>
    <p:sldId id="342" r:id="rId17"/>
    <p:sldId id="354" r:id="rId18"/>
    <p:sldId id="344" r:id="rId19"/>
    <p:sldId id="350" r:id="rId20"/>
    <p:sldId id="349" r:id="rId21"/>
    <p:sldId id="320" r:id="rId22"/>
    <p:sldId id="314" r:id="rId23"/>
    <p:sldId id="345" r:id="rId24"/>
    <p:sldId id="346" r:id="rId25"/>
    <p:sldId id="347" r:id="rId26"/>
    <p:sldId id="348" r:id="rId27"/>
    <p:sldId id="321" r:id="rId28"/>
    <p:sldId id="326" r:id="rId29"/>
    <p:sldId id="341" r:id="rId30"/>
    <p:sldId id="318" r:id="rId31"/>
    <p:sldId id="317" r:id="rId32"/>
    <p:sldId id="274" r:id="rId33"/>
    <p:sldId id="322" r:id="rId34"/>
    <p:sldId id="323" r:id="rId35"/>
    <p:sldId id="357" r:id="rId36"/>
    <p:sldId id="355" r:id="rId37"/>
    <p:sldId id="356" r:id="rId38"/>
    <p:sldId id="330" r:id="rId39"/>
    <p:sldId id="329" r:id="rId40"/>
    <p:sldId id="327" r:id="rId41"/>
    <p:sldId id="282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周 布伟" initials="周" lastIdx="1" clrIdx="0">
    <p:extLst>
      <p:ext uri="{19B8F6BF-5375-455C-9EA6-DF929625EA0E}">
        <p15:presenceInfo xmlns:p15="http://schemas.microsoft.com/office/powerpoint/2012/main" userId="596d28f3b8d8182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272B"/>
    <a:srgbClr val="FFFFFF"/>
    <a:srgbClr val="A725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8" autoAdjust="0"/>
    <p:restoredTop sz="83078" autoAdjust="0"/>
  </p:normalViewPr>
  <p:slideViewPr>
    <p:cSldViewPr snapToGrid="0">
      <p:cViewPr varScale="1">
        <p:scale>
          <a:sx n="83" d="100"/>
          <a:sy n="83" d="100"/>
        </p:scale>
        <p:origin x="1088" y="56"/>
      </p:cViewPr>
      <p:guideLst/>
    </p:cSldViewPr>
  </p:slideViewPr>
  <p:notesTextViewPr>
    <p:cViewPr>
      <p:scale>
        <a:sx n="202" d="100"/>
        <a:sy n="202" d="100"/>
      </p:scale>
      <p:origin x="0" y="0"/>
    </p:cViewPr>
  </p:notesTextViewPr>
  <p:notesViewPr>
    <p:cSldViewPr snapToGrid="0">
      <p:cViewPr varScale="1">
        <p:scale>
          <a:sx n="75" d="100"/>
          <a:sy n="75" d="100"/>
        </p:scale>
        <p:origin x="2648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8C26E-B975-4D2F-A87C-C0F4AA935EF1}" type="datetimeFigureOut">
              <a:rPr lang="zh-CN" altLang="en-US" smtClean="0"/>
              <a:t>2021-10-31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AE730-12CB-4FDA-B1F5-75BA6C2D0B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60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回顾上节课内容；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介绍这段代码；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存在问题：不停检测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例子：丢卡室友，看书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敲门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>
                <a:sym typeface="Wingdings" panose="05000000000000000000" pitchFamily="2" charset="2"/>
              </a:rPr>
              <a:t>5.</a:t>
            </a:r>
            <a:r>
              <a:rPr lang="zh-CN" altLang="en-US" dirty="0">
                <a:sym typeface="Wingdings" panose="05000000000000000000" pitchFamily="2" charset="2"/>
              </a:rPr>
              <a:t>处理过程：看书，书签，敲门，开门，书签，看书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>
                <a:sym typeface="Wingdings" panose="05000000000000000000" pitchFamily="2" charset="2"/>
              </a:rPr>
              <a:t>6.</a:t>
            </a:r>
            <a:r>
              <a:rPr lang="zh-CN" altLang="en-US" dirty="0">
                <a:sym typeface="Wingdings" panose="05000000000000000000" pitchFamily="2" charset="2"/>
              </a:rPr>
              <a:t>板书：画图，看书过程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1291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注意一定要大写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11270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6624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函数的待会再讲，和</a:t>
            </a:r>
            <a:r>
              <a:rPr lang="en-US" altLang="zh-CN" dirty="0"/>
              <a:t>Delay</a:t>
            </a:r>
            <a:r>
              <a:rPr lang="zh-CN" altLang="en-US" dirty="0"/>
              <a:t>函数类似，多了一个中断“编号”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77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实际调用中断函数的时候是根据中断编号进行访问</a:t>
            </a:r>
            <a:endParaRPr lang="en-US" altLang="zh-CN" dirty="0"/>
          </a:p>
          <a:p>
            <a:r>
              <a:rPr lang="zh-CN" altLang="en-US" dirty="0"/>
              <a:t>中断编号还有另外的意义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0015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举例：</a:t>
            </a:r>
            <a:r>
              <a:rPr lang="en-US" altLang="zh-CN" dirty="0"/>
              <a:t>Delay</a:t>
            </a:r>
            <a:r>
              <a:rPr lang="zh-CN" altLang="en-US" dirty="0"/>
              <a:t>、</a:t>
            </a:r>
            <a:r>
              <a:rPr lang="en-US" altLang="zh-CN" dirty="0"/>
              <a:t>main</a:t>
            </a:r>
            <a:r>
              <a:rPr lang="zh-CN" altLang="en-US" dirty="0"/>
              <a:t>、</a:t>
            </a:r>
            <a:r>
              <a:rPr lang="en-US" altLang="zh-CN"/>
              <a:t>lcd1602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630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7644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函数体现模块化的思想</a:t>
            </a:r>
            <a:endParaRPr lang="en-US" altLang="zh-CN" dirty="0"/>
          </a:p>
          <a:p>
            <a:r>
              <a:rPr lang="zh-CN" altLang="en-US" dirty="0"/>
              <a:t>分而治之：</a:t>
            </a:r>
            <a:r>
              <a:rPr lang="en-US" altLang="zh-CN" dirty="0"/>
              <a:t>Divide and Conquer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072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对应关系</a:t>
            </a:r>
            <a:endParaRPr lang="en-US" altLang="zh-CN" dirty="0"/>
          </a:p>
          <a:p>
            <a:r>
              <a:rPr lang="zh-CN" altLang="en-US" dirty="0"/>
              <a:t>大概印象，介绍定义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803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图片不详细展开，大致了解即可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1787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925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在实际编程中，中断请求和中断响应一起设置，中断处理单独设置</a:t>
            </a:r>
            <a:endParaRPr lang="en-US" altLang="zh-CN" dirty="0"/>
          </a:p>
          <a:p>
            <a:r>
              <a:rPr lang="zh-CN" altLang="en-US" dirty="0"/>
              <a:t>分为三大中断，不同的中断配置的内容在微观上存在区别</a:t>
            </a:r>
            <a:endParaRPr lang="en-US" altLang="zh-CN" dirty="0"/>
          </a:p>
          <a:p>
            <a:r>
              <a:rPr lang="zh-CN" altLang="en-US" dirty="0"/>
              <a:t>我们这次介绍外部中断</a:t>
            </a:r>
            <a:endParaRPr lang="en-US" altLang="zh-CN" dirty="0"/>
          </a:p>
          <a:p>
            <a:r>
              <a:rPr lang="zh-CN" altLang="en-US" dirty="0"/>
              <a:t>大致有个印象，后面会再详细介绍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6128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</a:t>
            </a:r>
            <a:r>
              <a:rPr lang="zh-CN" altLang="en-US" dirty="0"/>
              <a:t>单片机通过内部（无需在代码中书写）检测引脚的电平信号实现外部中断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8958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624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选择中断类型和触发方式</a:t>
            </a:r>
            <a:endParaRPr lang="en-US" altLang="zh-CN" dirty="0"/>
          </a:p>
          <a:p>
            <a:r>
              <a:rPr lang="zh-CN" altLang="en-US" dirty="0"/>
              <a:t>板书两种触发方式，之后用代码实现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4796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AE730-12CB-4FDA-B1F5-75BA6C2D0B4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3600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5F9F9AD-7F0C-4C8D-9136-21A024DF95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4ED31BA1-4882-4F3E-94C5-8B68377E58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0" y="61010"/>
            <a:ext cx="4273550" cy="422275"/>
          </a:xfrm>
          <a:prstGeom prst="rect">
            <a:avLst/>
          </a:prstGeom>
          <a:noFill/>
        </p:spPr>
        <p:txBody>
          <a:bodyPr/>
          <a:lstStyle>
            <a:lvl1pPr marL="0" indent="0" algn="r">
              <a:buFont typeface="+mj-ea"/>
              <a:buNone/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4115A442-CEFA-4EE1-AF89-0EDD123335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9" y="717906"/>
            <a:ext cx="3939912" cy="422275"/>
          </a:xfrm>
          <a:prstGeom prst="rect">
            <a:avLst/>
          </a:prstGeo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E2734BFF-3B2C-4DED-9CA6-A716BA8362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450" y="1266825"/>
            <a:ext cx="8547100" cy="48736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ts val="3200"/>
              </a:lnSpc>
              <a:defRPr lang="zh-CN" altLang="en-US" sz="2400" b="0" kern="1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</a:defRPr>
            </a:lvl1pPr>
            <a:lvl2pPr>
              <a:lnSpc>
                <a:spcPts val="3200"/>
              </a:lnSpc>
              <a:defRPr lang="zh-CN" altLang="en-US" sz="2400" b="0" kern="1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</a:defRPr>
            </a:lvl2pPr>
            <a:lvl3pPr>
              <a:lnSpc>
                <a:spcPts val="3200"/>
              </a:lnSpc>
              <a:defRPr lang="zh-CN" altLang="en-US" sz="2400" b="0" kern="1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</a:defRPr>
            </a:lvl3pPr>
            <a:lvl4pPr>
              <a:lnSpc>
                <a:spcPts val="3200"/>
              </a:lnSpc>
              <a:defRPr lang="zh-CN" altLang="en-US" sz="2400" b="0" kern="12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</a:defRPr>
            </a:lvl4pPr>
            <a:lvl5pPr>
              <a:lnSpc>
                <a:spcPts val="3200"/>
              </a:lnSpc>
              <a:defRPr lang="zh-CN" altLang="en-US" sz="2400" b="0" kern="1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835265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无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F757D92-C3E0-40B2-BAA4-FA036AAF02C5}"/>
              </a:ext>
            </a:extLst>
          </p:cNvPr>
          <p:cNvSpPr/>
          <p:nvPr userDrawn="1"/>
        </p:nvSpPr>
        <p:spPr>
          <a:xfrm>
            <a:off x="1472499" y="1475652"/>
            <a:ext cx="6199001" cy="4010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E42EB38-D600-4FB7-B9FA-C95533A19F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659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38DA03-CE7B-41C7-92CF-7FCE3F541E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627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gimg2.baidu.com/image_search/src=http%3A%2F%2Fwww.hzjux.com%2Fuploads%2Fallimg%2F181213%2F1-1Q2131K451G2.jpg&amp;refer=http%3A%2F%2Fwww.hzjux.com&amp;app=2002&amp;size=f9999,10000&amp;q=a80&amp;n=0&amp;g=0n&amp;fmt=jpeg?sec=1637674863&amp;t=abb044b0910e3ad9748487be04fc36f5">
            <a:extLst>
              <a:ext uri="{FF2B5EF4-FFF2-40B4-BE49-F238E27FC236}">
                <a16:creationId xmlns:a16="http://schemas.microsoft.com/office/drawing/2014/main" id="{25F0235A-A810-43AD-8085-F5A69B2BBA5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3906" y="2155513"/>
            <a:ext cx="4416188" cy="2546975"/>
          </a:xfrm>
          <a:prstGeom prst="rect">
            <a:avLst/>
          </a:prstGeom>
          <a:effectLst>
            <a:softEdge rad="8001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0DE37C52-28A4-4F3B-AE15-E72A0830C2C6}"/>
              </a:ext>
            </a:extLst>
          </p:cNvPr>
          <p:cNvSpPr/>
          <p:nvPr userDrawn="1"/>
        </p:nvSpPr>
        <p:spPr>
          <a:xfrm>
            <a:off x="1116199" y="1354258"/>
            <a:ext cx="6911603" cy="4149484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27010EE-C7F9-4112-BE1B-3E76280A3ADA}"/>
              </a:ext>
            </a:extLst>
          </p:cNvPr>
          <p:cNvSpPr/>
          <p:nvPr userDrawn="1"/>
        </p:nvSpPr>
        <p:spPr>
          <a:xfrm>
            <a:off x="5949950" y="1317571"/>
            <a:ext cx="2565400" cy="689029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30D6645-7C85-47AA-B182-8CE792A23E2F}"/>
              </a:ext>
            </a:extLst>
          </p:cNvPr>
          <p:cNvSpPr/>
          <p:nvPr userDrawn="1"/>
        </p:nvSpPr>
        <p:spPr>
          <a:xfrm>
            <a:off x="0" y="6492874"/>
            <a:ext cx="9144000" cy="36512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1B75581-E644-4649-88CC-E18BB17D0A47}"/>
              </a:ext>
            </a:extLst>
          </p:cNvPr>
          <p:cNvSpPr txBox="1"/>
          <p:nvPr userDrawn="1"/>
        </p:nvSpPr>
        <p:spPr>
          <a:xfrm>
            <a:off x="6306206" y="6510990"/>
            <a:ext cx="28706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电子设计创新实验室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692A071-EAF7-484C-A902-F2B0F6D210BF}"/>
              </a:ext>
            </a:extLst>
          </p:cNvPr>
          <p:cNvSpPr/>
          <p:nvPr userDrawn="1"/>
        </p:nvSpPr>
        <p:spPr>
          <a:xfrm>
            <a:off x="-19734" y="-794"/>
            <a:ext cx="9163734" cy="52706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1A49DC1E-21B7-45A0-928F-B00AE35D76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1062" t="613" r="69712" b="88339"/>
          <a:stretch/>
        </p:blipFill>
        <p:spPr>
          <a:xfrm>
            <a:off x="227915" y="-3598"/>
            <a:ext cx="2121585" cy="529871"/>
          </a:xfrm>
          <a:prstGeom prst="rect">
            <a:avLst/>
          </a:prstGeom>
          <a:ln>
            <a:noFill/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057062A-1334-4860-85E3-9BEAF45CCA67}"/>
              </a:ext>
            </a:extLst>
          </p:cNvPr>
          <p:cNvSpPr txBox="1"/>
          <p:nvPr userDrawn="1"/>
        </p:nvSpPr>
        <p:spPr>
          <a:xfrm>
            <a:off x="75674" y="6492874"/>
            <a:ext cx="27752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第四次培训：中断系统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320C4F-8DC7-418B-9274-B3658C243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009762" y="6482315"/>
            <a:ext cx="11244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B1BC3F3-C5AE-40C5-B831-8FBE0041BB2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B4ACAA5-BDB6-42BF-A9D7-B2E8A751807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082064" y="6517596"/>
            <a:ext cx="301171" cy="30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161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2" r:id="rId2"/>
    <p:sldLayoutId id="214748366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0C80323-0E00-4BC3-9756-0FD0CCD39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48" r="12966"/>
          <a:stretch/>
        </p:blipFill>
        <p:spPr>
          <a:xfrm>
            <a:off x="-95976" y="0"/>
            <a:ext cx="9450794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04107AD-754B-4C50-ACF8-DAC44DCB9AD2}"/>
              </a:ext>
            </a:extLst>
          </p:cNvPr>
          <p:cNvSpPr/>
          <p:nvPr/>
        </p:nvSpPr>
        <p:spPr>
          <a:xfrm>
            <a:off x="-95976" y="5486631"/>
            <a:ext cx="9450794" cy="1371369"/>
          </a:xfrm>
          <a:prstGeom prst="rect">
            <a:avLst/>
          </a:prstGeom>
          <a:solidFill>
            <a:schemeClr val="accent1">
              <a:lumMod val="75000"/>
              <a:alpha val="6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A6DBC0C3-C424-4AE9-ACA9-72BD0887696F}"/>
              </a:ext>
            </a:extLst>
          </p:cNvPr>
          <p:cNvSpPr txBox="1">
            <a:spLocks/>
          </p:cNvSpPr>
          <p:nvPr/>
        </p:nvSpPr>
        <p:spPr>
          <a:xfrm>
            <a:off x="5755559" y="6353532"/>
            <a:ext cx="3367823" cy="4258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电子设计创新实验室  周布伟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1803482-6C0E-4614-BC1C-114C81E425B5}"/>
              </a:ext>
            </a:extLst>
          </p:cNvPr>
          <p:cNvSpPr txBox="1"/>
          <p:nvPr/>
        </p:nvSpPr>
        <p:spPr>
          <a:xfrm>
            <a:off x="168613" y="6366411"/>
            <a:ext cx="39779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第四次培训：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2021-10-31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077651F-0B97-40E5-A0F6-FA5C3F4E3C6D}"/>
              </a:ext>
            </a:extLst>
          </p:cNvPr>
          <p:cNvSpPr txBox="1"/>
          <p:nvPr/>
        </p:nvSpPr>
        <p:spPr>
          <a:xfrm>
            <a:off x="123217" y="5486632"/>
            <a:ext cx="7130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中断系统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7D8CDDF-384B-497E-AC47-26ADF2C2B5D9}"/>
              </a:ext>
            </a:extLst>
          </p:cNvPr>
          <p:cNvSpPr/>
          <p:nvPr/>
        </p:nvSpPr>
        <p:spPr>
          <a:xfrm>
            <a:off x="2698750" y="91479"/>
            <a:ext cx="6656068" cy="938068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37E66090-FE41-426E-8FD3-DC4E7B0EC0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797" y="218822"/>
            <a:ext cx="2641600" cy="63745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9264EA7-6CA9-45A6-95E7-7597B7122C8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00" b="28004"/>
          <a:stretch/>
        </p:blipFill>
        <p:spPr>
          <a:xfrm>
            <a:off x="5662574" y="32647"/>
            <a:ext cx="2495608" cy="89647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66A58F2-9644-44ED-AF9F-736408E060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588" y="161608"/>
            <a:ext cx="751879" cy="75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427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4972071" cy="422275"/>
          </a:xfrm>
        </p:spPr>
        <p:txBody>
          <a:bodyPr/>
          <a:lstStyle/>
          <a:p>
            <a:r>
              <a:rPr lang="en-US" altLang="zh-CN" dirty="0"/>
              <a:t>51</a:t>
            </a:r>
            <a:r>
              <a:rPr lang="zh-CN" altLang="en-US" dirty="0"/>
              <a:t>单片机如何实现中断？</a:t>
            </a:r>
          </a:p>
        </p:txBody>
      </p:sp>
      <p:sp>
        <p:nvSpPr>
          <p:cNvPr id="38" name="Line 7">
            <a:extLst>
              <a:ext uri="{FF2B5EF4-FFF2-40B4-BE49-F238E27FC236}">
                <a16:creationId xmlns:a16="http://schemas.microsoft.com/office/drawing/2014/main" id="{BD3EEE13-3183-4C32-AB34-B600ADE9BB8C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6313" y="2294392"/>
            <a:ext cx="0" cy="16430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9" name="Line 8">
            <a:extLst>
              <a:ext uri="{FF2B5EF4-FFF2-40B4-BE49-F238E27FC236}">
                <a16:creationId xmlns:a16="http://schemas.microsoft.com/office/drawing/2014/main" id="{8EDDA057-B098-4626-82BB-36A76B6AB9EA}"/>
              </a:ext>
            </a:extLst>
          </p:cNvPr>
          <p:cNvSpPr>
            <a:spLocks noChangeShapeType="1"/>
          </p:cNvSpPr>
          <p:nvPr/>
        </p:nvSpPr>
        <p:spPr bwMode="auto">
          <a:xfrm>
            <a:off x="5935426" y="3199267"/>
            <a:ext cx="0" cy="15589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0" name="Line 9">
            <a:extLst>
              <a:ext uri="{FF2B5EF4-FFF2-40B4-BE49-F238E27FC236}">
                <a16:creationId xmlns:a16="http://schemas.microsoft.com/office/drawing/2014/main" id="{369D3D4F-1E49-4E50-9A56-B3F78100A777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6313" y="4185104"/>
            <a:ext cx="0" cy="16430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1" name="Line 10">
            <a:extLst>
              <a:ext uri="{FF2B5EF4-FFF2-40B4-BE49-F238E27FC236}">
                <a16:creationId xmlns:a16="http://schemas.microsoft.com/office/drawing/2014/main" id="{EFD115FF-A0EC-4AE2-B221-66647BE771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46313" y="3199267"/>
            <a:ext cx="1789113" cy="6572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2" name="Line 11">
            <a:extLst>
              <a:ext uri="{FF2B5EF4-FFF2-40B4-BE49-F238E27FC236}">
                <a16:creationId xmlns:a16="http://schemas.microsoft.com/office/drawing/2014/main" id="{364D62DA-A767-407C-85B6-8B42E0616E8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146313" y="4185104"/>
            <a:ext cx="1789113" cy="5746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3" name="Text Box 12">
            <a:extLst>
              <a:ext uri="{FF2B5EF4-FFF2-40B4-BE49-F238E27FC236}">
                <a16:creationId xmlns:a16="http://schemas.microsoft.com/office/drawing/2014/main" id="{44D011B9-6190-4210-A5F9-C40A47A7B0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96904" y="2210995"/>
            <a:ext cx="50973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执行</a:t>
            </a:r>
            <a:endParaRPr lang="en-US" altLang="zh-CN" sz="2200" b="1" dirty="0">
              <a:latin typeface="Tahoma" panose="020B0604030504040204" pitchFamily="34" charset="0"/>
            </a:endParaRPr>
          </a:p>
        </p:txBody>
      </p:sp>
      <p:sp>
        <p:nvSpPr>
          <p:cNvPr id="44" name="Text Box 13">
            <a:extLst>
              <a:ext uri="{FF2B5EF4-FFF2-40B4-BE49-F238E27FC236}">
                <a16:creationId xmlns:a16="http://schemas.microsoft.com/office/drawing/2014/main" id="{01DA2F64-3EFB-4CC9-BFBA-F732D8E3ED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451" y="1614942"/>
            <a:ext cx="123825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主程序</a:t>
            </a:r>
          </a:p>
        </p:txBody>
      </p:sp>
      <p:sp>
        <p:nvSpPr>
          <p:cNvPr id="45" name="Text Box 14">
            <a:extLst>
              <a:ext uri="{FF2B5EF4-FFF2-40B4-BE49-F238E27FC236}">
                <a16:creationId xmlns:a16="http://schemas.microsoft.com/office/drawing/2014/main" id="{DBC22420-2039-489B-9CBA-ECAB08D078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9688" y="4275690"/>
            <a:ext cx="364006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继续执行</a:t>
            </a:r>
            <a:endParaRPr lang="en-US" altLang="zh-CN" sz="2200" b="1" dirty="0">
              <a:latin typeface="Tahoma" panose="020B0604030504040204" pitchFamily="34" charset="0"/>
            </a:endParaRPr>
          </a:p>
        </p:txBody>
      </p:sp>
      <p:sp>
        <p:nvSpPr>
          <p:cNvPr id="46" name="Text Box 15">
            <a:extLst>
              <a:ext uri="{FF2B5EF4-FFF2-40B4-BE49-F238E27FC236}">
                <a16:creationId xmlns:a16="http://schemas.microsoft.com/office/drawing/2014/main" id="{C42168F7-51D1-481E-93FB-D4FFF324C1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2701" y="3791404"/>
            <a:ext cx="8937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accent2"/>
                </a:solidFill>
                <a:latin typeface="Tahoma" panose="020B0604030504040204" pitchFamily="34" charset="0"/>
              </a:rPr>
              <a:t>断点</a:t>
            </a:r>
          </a:p>
        </p:txBody>
      </p:sp>
      <p:sp>
        <p:nvSpPr>
          <p:cNvPr id="47" name="AutoShape 16">
            <a:extLst>
              <a:ext uri="{FF2B5EF4-FFF2-40B4-BE49-F238E27FC236}">
                <a16:creationId xmlns:a16="http://schemas.microsoft.com/office/drawing/2014/main" id="{0A9C4FC2-DA4B-4D95-AC7D-A77836299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78" y="2757942"/>
            <a:ext cx="2122488" cy="704850"/>
          </a:xfrm>
          <a:prstGeom prst="wedgeEllipseCallout">
            <a:avLst>
              <a:gd name="adj1" fmla="val 82875"/>
              <a:gd name="adj2" fmla="val 9799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ahoma" panose="020B0604030504040204" pitchFamily="34" charset="0"/>
              </a:rPr>
              <a:t>中断请求</a:t>
            </a:r>
          </a:p>
        </p:txBody>
      </p:sp>
      <p:sp>
        <p:nvSpPr>
          <p:cNvPr id="48" name="AutoShape 17">
            <a:extLst>
              <a:ext uri="{FF2B5EF4-FFF2-40B4-BE49-F238E27FC236}">
                <a16:creationId xmlns:a16="http://schemas.microsoft.com/office/drawing/2014/main" id="{1E7E9106-569D-47DB-B490-C7B1A96BA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7126" y="1973717"/>
            <a:ext cx="2244725" cy="762000"/>
          </a:xfrm>
          <a:prstGeom prst="wedgeEllipseCallout">
            <a:avLst>
              <a:gd name="adj1" fmla="val -11678"/>
              <a:gd name="adj2" fmla="val 143069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ahoma" panose="020B0604030504040204" pitchFamily="34" charset="0"/>
              </a:rPr>
              <a:t>中断响应</a:t>
            </a:r>
          </a:p>
        </p:txBody>
      </p:sp>
      <p:sp>
        <p:nvSpPr>
          <p:cNvPr id="49" name="Text Box 18">
            <a:extLst>
              <a:ext uri="{FF2B5EF4-FFF2-40B4-BE49-F238E27FC236}">
                <a16:creationId xmlns:a16="http://schemas.microsoft.com/office/drawing/2014/main" id="{22369933-5B18-46D9-819C-458511FB82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7013" y="3110367"/>
            <a:ext cx="893763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执行中断处理程序</a:t>
            </a:r>
          </a:p>
        </p:txBody>
      </p:sp>
      <p:sp>
        <p:nvSpPr>
          <p:cNvPr id="50" name="AutoShape 19">
            <a:extLst>
              <a:ext uri="{FF2B5EF4-FFF2-40B4-BE49-F238E27FC236}">
                <a16:creationId xmlns:a16="http://schemas.microsoft.com/office/drawing/2014/main" id="{98D251AD-E4D4-4A09-8906-969AD24B2E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35288" y="5386842"/>
            <a:ext cx="2365375" cy="620712"/>
          </a:xfrm>
          <a:prstGeom prst="wedgeEllipseCallout">
            <a:avLst>
              <a:gd name="adj1" fmla="val -73958"/>
              <a:gd name="adj2" fmla="val -220079"/>
            </a:avLst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chemeClr val="bg1"/>
                </a:solidFill>
                <a:latin typeface="Tahoma" panose="020B0604030504040204" pitchFamily="34" charset="0"/>
              </a:rPr>
              <a:t>中断返回</a:t>
            </a:r>
          </a:p>
        </p:txBody>
      </p:sp>
      <p:sp>
        <p:nvSpPr>
          <p:cNvPr id="51" name="AutoShape 17">
            <a:extLst>
              <a:ext uri="{FF2B5EF4-FFF2-40B4-BE49-F238E27FC236}">
                <a16:creationId xmlns:a16="http://schemas.microsoft.com/office/drawing/2014/main" id="{F3B5ACAE-7A79-438F-AE8E-84C921D069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1278" y="2735717"/>
            <a:ext cx="999544" cy="2112908"/>
          </a:xfrm>
          <a:prstGeom prst="wedgeEllipseCallout">
            <a:avLst>
              <a:gd name="adj1" fmla="val -61656"/>
              <a:gd name="adj2" fmla="val -3149"/>
            </a:avLst>
          </a:prstGeom>
          <a:solidFill>
            <a:schemeClr val="accent6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ahoma" panose="020B0604030504040204" pitchFamily="34" charset="0"/>
              </a:rPr>
              <a:t>中断处理</a:t>
            </a:r>
          </a:p>
        </p:txBody>
      </p:sp>
    </p:spTree>
    <p:extLst>
      <p:ext uri="{BB962C8B-B14F-4D97-AF65-F5344CB8AC3E}">
        <p14:creationId xmlns:p14="http://schemas.microsoft.com/office/powerpoint/2010/main" val="145782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4972071" cy="422275"/>
          </a:xfrm>
        </p:spPr>
        <p:txBody>
          <a:bodyPr/>
          <a:lstStyle/>
          <a:p>
            <a:r>
              <a:rPr lang="en-US" altLang="zh-CN" dirty="0"/>
              <a:t>51</a:t>
            </a:r>
            <a:r>
              <a:rPr lang="zh-CN" altLang="en-US" dirty="0"/>
              <a:t>单片机如何实现中断？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51</a:t>
            </a:r>
            <a:r>
              <a:rPr lang="zh-CN" altLang="en-US" dirty="0"/>
              <a:t>单片机配置中断的主要步骤：</a:t>
            </a:r>
            <a:endParaRPr lang="en-US" altLang="zh-CN" dirty="0"/>
          </a:p>
          <a:p>
            <a:r>
              <a:rPr lang="zh-CN" altLang="en-US" dirty="0"/>
              <a:t>中断初始化：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(</a:t>
            </a:r>
            <a:r>
              <a:rPr lang="zh-CN" altLang="en-US" dirty="0"/>
              <a:t>中断请求配置</a:t>
            </a:r>
            <a:r>
              <a:rPr lang="en-US" altLang="zh-CN" dirty="0"/>
              <a:t>)</a:t>
            </a:r>
            <a:r>
              <a:rPr lang="zh-CN" altLang="en-US" dirty="0"/>
              <a:t>选择中断类型：</a:t>
            </a:r>
            <a:endParaRPr lang="en-US" altLang="zh-CN" dirty="0"/>
          </a:p>
          <a:p>
            <a:pPr marL="914400" lvl="2" indent="0">
              <a:buNone/>
            </a:pPr>
            <a:r>
              <a:rPr lang="zh-CN" altLang="en-US" dirty="0"/>
              <a:t>外部中断</a:t>
            </a:r>
            <a:r>
              <a:rPr lang="en-US" altLang="zh-CN" dirty="0"/>
              <a:t>0/1</a:t>
            </a:r>
            <a:r>
              <a:rPr lang="zh-CN" altLang="en-US" dirty="0"/>
              <a:t>、定时器</a:t>
            </a:r>
            <a:r>
              <a:rPr lang="en-US" altLang="zh-CN" dirty="0"/>
              <a:t>0/1</a:t>
            </a:r>
            <a:r>
              <a:rPr lang="zh-CN" altLang="en-US" dirty="0"/>
              <a:t>中断、串行口中断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(</a:t>
            </a:r>
            <a:r>
              <a:rPr lang="zh-CN" altLang="en-US" dirty="0"/>
              <a:t>中断响应配置</a:t>
            </a:r>
            <a:r>
              <a:rPr lang="en-US" altLang="zh-CN" dirty="0"/>
              <a:t>)</a:t>
            </a:r>
            <a:r>
              <a:rPr lang="zh-CN" altLang="en-US" dirty="0"/>
              <a:t>配置中断触发的方式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打开中断</a:t>
            </a:r>
            <a:endParaRPr lang="en-US" altLang="zh-CN" dirty="0"/>
          </a:p>
          <a:p>
            <a:r>
              <a:rPr lang="zh-CN" altLang="en-US" dirty="0"/>
              <a:t>中断处理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441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5556806" cy="422275"/>
          </a:xfrm>
        </p:spPr>
        <p:txBody>
          <a:bodyPr/>
          <a:lstStyle/>
          <a:p>
            <a:r>
              <a:rPr lang="en-US" altLang="zh-CN" dirty="0"/>
              <a:t>51</a:t>
            </a:r>
            <a:r>
              <a:rPr lang="zh-CN" altLang="en-US" dirty="0"/>
              <a:t>单片机外部中断的实现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P3</a:t>
            </a:r>
            <a:r>
              <a:rPr lang="zh-CN" altLang="en-US" dirty="0"/>
              <a:t>各引脚</a:t>
            </a:r>
            <a:r>
              <a:rPr lang="zh-CN" altLang="en-US" dirty="0">
                <a:solidFill>
                  <a:srgbClr val="A5272B"/>
                </a:solidFill>
              </a:rPr>
              <a:t>第二功能</a:t>
            </a:r>
            <a:r>
              <a:rPr lang="zh-CN" altLang="en-US" dirty="0"/>
              <a:t>定义：</a:t>
            </a:r>
          </a:p>
          <a:p>
            <a:pPr marL="0" indent="0" defTabSz="508000" eaLnBrk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ko-KR" dirty="0">
                <a:solidFill>
                  <a:schemeClr val="bg2">
                    <a:lumMod val="90000"/>
                  </a:schemeClr>
                </a:solidFill>
              </a:rPr>
              <a:t>◆P3.0：RXD串行口输入</a:t>
            </a:r>
            <a:endParaRPr lang="ko-KR" altLang="en-US" dirty="0">
              <a:solidFill>
                <a:schemeClr val="bg2">
                  <a:lumMod val="90000"/>
                </a:schemeClr>
              </a:solidFill>
              <a:ea typeface="Calibri" charset="0"/>
            </a:endParaRPr>
          </a:p>
          <a:p>
            <a:pPr marL="0" indent="0" defTabSz="508000" eaLnBrk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ko-KR" dirty="0">
                <a:solidFill>
                  <a:schemeClr val="bg2">
                    <a:lumMod val="90000"/>
                  </a:schemeClr>
                </a:solidFill>
              </a:rPr>
              <a:t>◆P3.1：TXD串行口输出</a:t>
            </a:r>
            <a:endParaRPr lang="ko-KR" altLang="en-US" dirty="0">
              <a:solidFill>
                <a:schemeClr val="bg2">
                  <a:lumMod val="90000"/>
                </a:schemeClr>
              </a:solidFill>
              <a:ea typeface="Calibri" charset="0"/>
            </a:endParaRPr>
          </a:p>
          <a:p>
            <a:pPr marL="0" indent="0" defTabSz="508000" eaLnBrk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ko-KR" dirty="0"/>
              <a:t>◆</a:t>
            </a:r>
            <a:r>
              <a:rPr lang="en-US" altLang="ko-KR" dirty="0">
                <a:solidFill>
                  <a:srgbClr val="7A0602"/>
                </a:solidFill>
              </a:rPr>
              <a:t>P3.2</a:t>
            </a:r>
            <a:r>
              <a:rPr lang="en-US" altLang="ko-KR" dirty="0"/>
              <a:t>：INT0外部中断0输入</a:t>
            </a:r>
            <a:endParaRPr lang="ko-KR" altLang="en-US" dirty="0">
              <a:ea typeface="Calibri" charset="0"/>
            </a:endParaRPr>
          </a:p>
          <a:p>
            <a:pPr marL="0" indent="0" defTabSz="508000" eaLnBrk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ko-KR" dirty="0"/>
              <a:t>◆</a:t>
            </a:r>
            <a:r>
              <a:rPr lang="en-US" altLang="ko-KR" dirty="0">
                <a:solidFill>
                  <a:srgbClr val="7A0602"/>
                </a:solidFill>
              </a:rPr>
              <a:t>P3.3</a:t>
            </a:r>
            <a:r>
              <a:rPr lang="en-US" altLang="ko-KR" dirty="0"/>
              <a:t>：INT1外部中断1输入</a:t>
            </a:r>
            <a:endParaRPr lang="ko-KR" altLang="en-US" dirty="0">
              <a:ea typeface="Calibri" charset="0"/>
            </a:endParaRPr>
          </a:p>
          <a:p>
            <a:pPr marL="0" indent="0" defTabSz="508000" eaLnBrk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ko-KR" dirty="0">
                <a:solidFill>
                  <a:schemeClr val="bg2">
                    <a:lumMod val="90000"/>
                  </a:schemeClr>
                </a:solidFill>
              </a:rPr>
              <a:t>◆P3.4：T0定时器0外部输入</a:t>
            </a:r>
            <a:endParaRPr lang="ko-KR" altLang="en-US" dirty="0">
              <a:solidFill>
                <a:schemeClr val="bg2">
                  <a:lumMod val="90000"/>
                </a:schemeClr>
              </a:solidFill>
              <a:ea typeface="Calibri" charset="0"/>
            </a:endParaRPr>
          </a:p>
          <a:p>
            <a:pPr marL="0" indent="0" defTabSz="508000" eaLnBrk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ko-KR" dirty="0">
                <a:solidFill>
                  <a:schemeClr val="bg2">
                    <a:lumMod val="90000"/>
                  </a:schemeClr>
                </a:solidFill>
              </a:rPr>
              <a:t>◆P3.5：T1定时器1外部输入</a:t>
            </a:r>
            <a:endParaRPr lang="ko-KR" altLang="en-US" dirty="0">
              <a:solidFill>
                <a:schemeClr val="bg2">
                  <a:lumMod val="90000"/>
                </a:schemeClr>
              </a:solidFill>
              <a:ea typeface="Calibri" charset="0"/>
            </a:endParaRPr>
          </a:p>
          <a:p>
            <a:pPr marL="0" indent="0" defTabSz="508000" eaLnBrk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ko-KR" dirty="0">
                <a:solidFill>
                  <a:schemeClr val="bg2">
                    <a:lumMod val="90000"/>
                  </a:schemeClr>
                </a:solidFill>
              </a:rPr>
              <a:t>◆P3.6：WR外部写控制</a:t>
            </a:r>
            <a:endParaRPr lang="ko-KR" altLang="en-US" dirty="0">
              <a:solidFill>
                <a:schemeClr val="bg2">
                  <a:lumMod val="90000"/>
                </a:schemeClr>
              </a:solidFill>
              <a:ea typeface="Calibri" charset="0"/>
            </a:endParaRPr>
          </a:p>
          <a:p>
            <a:pPr marL="0" indent="0" defTabSz="508000" eaLnBrk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ko-KR" dirty="0">
                <a:solidFill>
                  <a:schemeClr val="bg2">
                    <a:lumMod val="90000"/>
                  </a:schemeClr>
                </a:solidFill>
              </a:rPr>
              <a:t>◆P3.7：RD外部读控制</a:t>
            </a:r>
            <a:endParaRPr lang="en-US" altLang="zh-CN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B17F48E6-E968-4692-B25B-41739BDF7F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106987" y="1861502"/>
            <a:ext cx="3203575" cy="3261995"/>
          </a:xfrm>
          <a:prstGeom prst="rect">
            <a:avLst/>
          </a:prstGeom>
          <a:noFill/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85B6C01B-C78F-460A-8A72-5BEF11E1BDD5}"/>
              </a:ext>
            </a:extLst>
          </p:cNvPr>
          <p:cNvSpPr txBox="1"/>
          <p:nvPr/>
        </p:nvSpPr>
        <p:spPr>
          <a:xfrm>
            <a:off x="4238624" y="5250141"/>
            <a:ext cx="49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▲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51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单片机的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P3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引脚</a:t>
            </a:r>
          </a:p>
        </p:txBody>
      </p:sp>
    </p:spTree>
    <p:extLst>
      <p:ext uri="{BB962C8B-B14F-4D97-AF65-F5344CB8AC3E}">
        <p14:creationId xmlns:p14="http://schemas.microsoft.com/office/powerpoint/2010/main" val="391268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DD8177CA-9166-4F0B-B893-8ED5825E0D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9" y="717906"/>
            <a:ext cx="5902586" cy="422275"/>
          </a:xfrm>
        </p:spPr>
        <p:txBody>
          <a:bodyPr/>
          <a:lstStyle/>
          <a:p>
            <a:r>
              <a:rPr lang="en-US" altLang="zh-CN" dirty="0"/>
              <a:t>51</a:t>
            </a:r>
            <a:r>
              <a:rPr lang="zh-CN" altLang="en-US" dirty="0"/>
              <a:t>单片机外部中断的实现</a:t>
            </a:r>
          </a:p>
          <a:p>
            <a:endParaRPr lang="zh-CN" altLang="en-US" dirty="0"/>
          </a:p>
        </p:txBody>
      </p:sp>
      <p:sp>
        <p:nvSpPr>
          <p:cNvPr id="22" name="Line 7">
            <a:extLst>
              <a:ext uri="{FF2B5EF4-FFF2-40B4-BE49-F238E27FC236}">
                <a16:creationId xmlns:a16="http://schemas.microsoft.com/office/drawing/2014/main" id="{D18D36F5-513A-45CD-A2BE-7123C053F7F3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6313" y="2294392"/>
            <a:ext cx="0" cy="16430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3" name="Line 8">
            <a:extLst>
              <a:ext uri="{FF2B5EF4-FFF2-40B4-BE49-F238E27FC236}">
                <a16:creationId xmlns:a16="http://schemas.microsoft.com/office/drawing/2014/main" id="{339143AB-BBBC-4F0E-B858-2A2CE371BD93}"/>
              </a:ext>
            </a:extLst>
          </p:cNvPr>
          <p:cNvSpPr>
            <a:spLocks noChangeShapeType="1"/>
          </p:cNvSpPr>
          <p:nvPr/>
        </p:nvSpPr>
        <p:spPr bwMode="auto">
          <a:xfrm>
            <a:off x="5935426" y="3199267"/>
            <a:ext cx="0" cy="15589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4" name="Line 9">
            <a:extLst>
              <a:ext uri="{FF2B5EF4-FFF2-40B4-BE49-F238E27FC236}">
                <a16:creationId xmlns:a16="http://schemas.microsoft.com/office/drawing/2014/main" id="{6309674C-70E8-4D35-BB21-665B54353822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6313" y="4185104"/>
            <a:ext cx="0" cy="16430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5" name="Line 10">
            <a:extLst>
              <a:ext uri="{FF2B5EF4-FFF2-40B4-BE49-F238E27FC236}">
                <a16:creationId xmlns:a16="http://schemas.microsoft.com/office/drawing/2014/main" id="{6C564770-E0A3-453A-BF14-7B350968E9C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46313" y="3199267"/>
            <a:ext cx="1789113" cy="6572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6" name="Line 11">
            <a:extLst>
              <a:ext uri="{FF2B5EF4-FFF2-40B4-BE49-F238E27FC236}">
                <a16:creationId xmlns:a16="http://schemas.microsoft.com/office/drawing/2014/main" id="{E1380BCE-D739-42C5-A0D3-DAAC2154771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146313" y="4185104"/>
            <a:ext cx="1789113" cy="5746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7" name="Text Box 12">
            <a:extLst>
              <a:ext uri="{FF2B5EF4-FFF2-40B4-BE49-F238E27FC236}">
                <a16:creationId xmlns:a16="http://schemas.microsoft.com/office/drawing/2014/main" id="{6952E664-781D-48F3-A1C8-5A8DC1937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96904" y="2210995"/>
            <a:ext cx="50973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执行</a:t>
            </a:r>
            <a:endParaRPr lang="en-US" altLang="zh-CN" sz="2200" b="1" dirty="0">
              <a:latin typeface="Tahoma" panose="020B0604030504040204" pitchFamily="34" charset="0"/>
            </a:endParaRPr>
          </a:p>
        </p:txBody>
      </p:sp>
      <p:sp>
        <p:nvSpPr>
          <p:cNvPr id="28" name="Text Box 13">
            <a:extLst>
              <a:ext uri="{FF2B5EF4-FFF2-40B4-BE49-F238E27FC236}">
                <a16:creationId xmlns:a16="http://schemas.microsoft.com/office/drawing/2014/main" id="{2DA0A724-FBBC-41FD-B4F4-2774577B4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451" y="1614942"/>
            <a:ext cx="123825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主程序</a:t>
            </a:r>
          </a:p>
        </p:txBody>
      </p:sp>
      <p:sp>
        <p:nvSpPr>
          <p:cNvPr id="29" name="Text Box 14">
            <a:extLst>
              <a:ext uri="{FF2B5EF4-FFF2-40B4-BE49-F238E27FC236}">
                <a16:creationId xmlns:a16="http://schemas.microsoft.com/office/drawing/2014/main" id="{C8518F20-C15F-4584-BD01-FA3C078A48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9688" y="4275690"/>
            <a:ext cx="364006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继续执行</a:t>
            </a:r>
            <a:endParaRPr lang="en-US" altLang="zh-CN" sz="2200" b="1" dirty="0">
              <a:latin typeface="Tahoma" panose="020B0604030504040204" pitchFamily="34" charset="0"/>
            </a:endParaRPr>
          </a:p>
        </p:txBody>
      </p:sp>
      <p:sp>
        <p:nvSpPr>
          <p:cNvPr id="31" name="AutoShape 16">
            <a:extLst>
              <a:ext uri="{FF2B5EF4-FFF2-40B4-BE49-F238E27FC236}">
                <a16:creationId xmlns:a16="http://schemas.microsoft.com/office/drawing/2014/main" id="{D1C186DD-C42D-4B26-A832-883F1D018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78" y="2757942"/>
            <a:ext cx="2122488" cy="704850"/>
          </a:xfrm>
          <a:prstGeom prst="wedgeEllipseCallout">
            <a:avLst>
              <a:gd name="adj1" fmla="val 82875"/>
              <a:gd name="adj2" fmla="val 9799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ahoma" panose="020B0604030504040204" pitchFamily="34" charset="0"/>
              </a:rPr>
              <a:t>中断请求</a:t>
            </a:r>
          </a:p>
        </p:txBody>
      </p:sp>
      <p:sp>
        <p:nvSpPr>
          <p:cNvPr id="32" name="AutoShape 17">
            <a:extLst>
              <a:ext uri="{FF2B5EF4-FFF2-40B4-BE49-F238E27FC236}">
                <a16:creationId xmlns:a16="http://schemas.microsoft.com/office/drawing/2014/main" id="{291A6C71-8B74-4F8B-862E-8BBD578159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7126" y="1973717"/>
            <a:ext cx="2244725" cy="762000"/>
          </a:xfrm>
          <a:prstGeom prst="wedgeEllipseCallout">
            <a:avLst>
              <a:gd name="adj1" fmla="val -11678"/>
              <a:gd name="adj2" fmla="val 143069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ahoma" panose="020B0604030504040204" pitchFamily="34" charset="0"/>
              </a:rPr>
              <a:t>中断响应</a:t>
            </a:r>
          </a:p>
        </p:txBody>
      </p:sp>
      <p:sp>
        <p:nvSpPr>
          <p:cNvPr id="33" name="Text Box 18">
            <a:extLst>
              <a:ext uri="{FF2B5EF4-FFF2-40B4-BE49-F238E27FC236}">
                <a16:creationId xmlns:a16="http://schemas.microsoft.com/office/drawing/2014/main" id="{68A3A678-90DC-4933-A4AF-10C3ACA921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7013" y="3110367"/>
            <a:ext cx="893763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执行中断处理程序</a:t>
            </a:r>
          </a:p>
        </p:txBody>
      </p:sp>
      <p:sp>
        <p:nvSpPr>
          <p:cNvPr id="35" name="AutoShape 17">
            <a:extLst>
              <a:ext uri="{FF2B5EF4-FFF2-40B4-BE49-F238E27FC236}">
                <a16:creationId xmlns:a16="http://schemas.microsoft.com/office/drawing/2014/main" id="{3B22EABA-8124-44EF-AC15-CE3CB5C7D2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1278" y="2735717"/>
            <a:ext cx="999544" cy="2112908"/>
          </a:xfrm>
          <a:prstGeom prst="wedgeEllipseCallout">
            <a:avLst>
              <a:gd name="adj1" fmla="val -61656"/>
              <a:gd name="adj2" fmla="val -3149"/>
            </a:avLst>
          </a:prstGeom>
          <a:solidFill>
            <a:schemeClr val="accent6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ahoma" panose="020B0604030504040204" pitchFamily="34" charset="0"/>
              </a:rPr>
              <a:t>中断处理</a:t>
            </a:r>
          </a:p>
        </p:txBody>
      </p:sp>
    </p:spTree>
    <p:extLst>
      <p:ext uri="{BB962C8B-B14F-4D97-AF65-F5344CB8AC3E}">
        <p14:creationId xmlns:p14="http://schemas.microsoft.com/office/powerpoint/2010/main" val="358173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18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8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2" grpId="0" animBg="1"/>
      <p:bldP spid="32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7499372" cy="422275"/>
          </a:xfrm>
        </p:spPr>
        <p:txBody>
          <a:bodyPr/>
          <a:lstStyle/>
          <a:p>
            <a:r>
              <a:rPr lang="en-US" altLang="zh-CN" dirty="0"/>
              <a:t>51</a:t>
            </a:r>
            <a:r>
              <a:rPr lang="zh-CN" altLang="en-US" dirty="0"/>
              <a:t>单片机外部中断的实现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450" y="1229445"/>
            <a:ext cx="8547100" cy="491100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ko-KR" dirty="0"/>
              <a:t> </a:t>
            </a:r>
            <a:r>
              <a:rPr lang="en-US" altLang="ko-KR" dirty="0" err="1"/>
              <a:t>配置中断方式：控制寄存器TCON</a:t>
            </a:r>
            <a:endParaRPr lang="zh-CN" altLang="en-US" dirty="0"/>
          </a:p>
          <a:p>
            <a:pPr marL="0" indent="0">
              <a:buNone/>
            </a:pP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TF1/TF0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：定时器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1/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定时器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0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溢出标志位。</a:t>
            </a:r>
          </a:p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TR1/TR0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：定时器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1/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定时器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0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运行控制位。</a:t>
            </a:r>
          </a:p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IE1/IE0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：外部中断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1/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外部中断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0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请求标志位。</a:t>
            </a:r>
          </a:p>
          <a:p>
            <a:r>
              <a:rPr lang="en-US" altLang="zh-CN" dirty="0"/>
              <a:t>IT1/IT0</a:t>
            </a:r>
            <a:r>
              <a:rPr lang="zh-CN" altLang="en-US" dirty="0"/>
              <a:t>：外部中断</a:t>
            </a:r>
            <a:r>
              <a:rPr lang="en-US" altLang="zh-CN" dirty="0"/>
              <a:t>1/</a:t>
            </a:r>
            <a:r>
              <a:rPr lang="zh-CN" altLang="en-US" dirty="0"/>
              <a:t>外部中断</a:t>
            </a:r>
            <a:r>
              <a:rPr lang="en-US" altLang="zh-CN" dirty="0"/>
              <a:t>0</a:t>
            </a:r>
            <a:r>
              <a:rPr lang="zh-CN" altLang="en-US" dirty="0"/>
              <a:t>触发方式选择位：</a:t>
            </a:r>
            <a:endParaRPr lang="en-US" altLang="zh-CN" dirty="0"/>
          </a:p>
          <a:p>
            <a:pPr lvl="1"/>
            <a:r>
              <a:rPr lang="zh-CN" altLang="en-US" dirty="0"/>
              <a:t>当</a:t>
            </a:r>
            <a:r>
              <a:rPr lang="en-US" altLang="zh-CN" dirty="0"/>
              <a:t>IT1/IT0=0</a:t>
            </a:r>
            <a:r>
              <a:rPr lang="zh-CN" altLang="en-US" dirty="0"/>
              <a:t>，为</a:t>
            </a:r>
            <a:r>
              <a:rPr lang="zh-CN" altLang="en-US" dirty="0">
                <a:solidFill>
                  <a:srgbClr val="A5272B"/>
                </a:solidFill>
              </a:rPr>
              <a:t>低电平触发</a:t>
            </a:r>
            <a:r>
              <a:rPr lang="zh-CN" altLang="en-US" dirty="0"/>
              <a:t>方式；</a:t>
            </a:r>
            <a:endParaRPr lang="en-US" altLang="zh-CN" dirty="0"/>
          </a:p>
          <a:p>
            <a:pPr lvl="1"/>
            <a:r>
              <a:rPr lang="zh-CN" altLang="en-US" dirty="0"/>
              <a:t>当</a:t>
            </a:r>
            <a:r>
              <a:rPr lang="en-US" altLang="zh-CN" dirty="0"/>
              <a:t>IT1/IT0=1</a:t>
            </a:r>
            <a:r>
              <a:rPr lang="zh-CN" altLang="en-US" dirty="0"/>
              <a:t>，为</a:t>
            </a:r>
            <a:r>
              <a:rPr lang="zh-CN" altLang="en-US" dirty="0">
                <a:solidFill>
                  <a:srgbClr val="A5272B"/>
                </a:solidFill>
              </a:rPr>
              <a:t>下降沿触发</a:t>
            </a:r>
            <a:r>
              <a:rPr lang="zh-CN" altLang="en-US" dirty="0"/>
              <a:t>方式。</a:t>
            </a:r>
            <a:endParaRPr lang="en-US" altLang="zh-CN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A1735F5-8D5C-4C6D-8AA9-13C07074E2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980782"/>
              </p:ext>
            </p:extLst>
          </p:nvPr>
        </p:nvGraphicFramePr>
        <p:xfrm>
          <a:off x="952500" y="1782056"/>
          <a:ext cx="7239000" cy="83439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04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195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B7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B6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B5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B4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B3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B2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195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TF1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TR1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TF0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TR0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IE1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IT1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IE0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IT0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5574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7499372" cy="422275"/>
          </a:xfrm>
        </p:spPr>
        <p:txBody>
          <a:bodyPr/>
          <a:lstStyle/>
          <a:p>
            <a:r>
              <a:rPr lang="en-US" altLang="zh-CN" dirty="0"/>
              <a:t>51</a:t>
            </a:r>
            <a:r>
              <a:rPr lang="zh-CN" altLang="en-US" dirty="0"/>
              <a:t>单片机外部中断的实现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450" y="1140181"/>
            <a:ext cx="8547100" cy="526830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zh-CN" altLang="en-US" dirty="0"/>
              <a:t> 允许中断：控制中断允许寄存器</a:t>
            </a:r>
            <a:r>
              <a:rPr lang="en-US" altLang="zh-CN" dirty="0"/>
              <a:t>IE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EA</a:t>
            </a:r>
            <a:r>
              <a:rPr lang="zh-CN" altLang="en-US" dirty="0"/>
              <a:t>：全局中断允许位</a:t>
            </a:r>
            <a:r>
              <a:rPr lang="en-US" altLang="zh-CN" dirty="0"/>
              <a:t>(=1</a:t>
            </a:r>
            <a:r>
              <a:rPr lang="zh-CN" altLang="en-US" dirty="0"/>
              <a:t>，打开；</a:t>
            </a:r>
            <a:r>
              <a:rPr lang="en-US" altLang="zh-CN" dirty="0"/>
              <a:t>=0</a:t>
            </a:r>
            <a:r>
              <a:rPr lang="zh-CN" altLang="en-US" dirty="0"/>
              <a:t>，关闭，下同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ET2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：定时器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计数器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2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中断允许位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(52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单片机才有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)</a:t>
            </a:r>
          </a:p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ES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：串行口中断允许位</a:t>
            </a:r>
          </a:p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ET1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：定时器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计数器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1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中断允许位</a:t>
            </a:r>
          </a:p>
          <a:p>
            <a:r>
              <a:rPr lang="en-US" altLang="zh-CN" dirty="0"/>
              <a:t>EX1</a:t>
            </a:r>
            <a:r>
              <a:rPr lang="zh-CN" altLang="en-US" dirty="0"/>
              <a:t>：外部中断</a:t>
            </a:r>
            <a:r>
              <a:rPr lang="en-US" altLang="zh-CN" dirty="0"/>
              <a:t>1</a:t>
            </a:r>
            <a:r>
              <a:rPr lang="zh-CN" altLang="en-US" dirty="0"/>
              <a:t>中断允许位</a:t>
            </a:r>
          </a:p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ET0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：定时器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计数器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0</a:t>
            </a:r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中断允许位</a:t>
            </a:r>
          </a:p>
          <a:p>
            <a:r>
              <a:rPr lang="en-US" altLang="zh-CN" dirty="0"/>
              <a:t>EX0</a:t>
            </a:r>
            <a:r>
              <a:rPr lang="zh-CN" altLang="en-US" dirty="0"/>
              <a:t>：外部中断</a:t>
            </a:r>
            <a:r>
              <a:rPr lang="en-US" altLang="zh-CN" dirty="0"/>
              <a:t>0</a:t>
            </a:r>
            <a:r>
              <a:rPr lang="zh-CN" altLang="en-US" dirty="0"/>
              <a:t>中断允许位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D98DD3FC-260A-4E52-97BB-1D588ABDC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566654"/>
              </p:ext>
            </p:extLst>
          </p:nvPr>
        </p:nvGraphicFramePr>
        <p:xfrm>
          <a:off x="952500" y="1686558"/>
          <a:ext cx="7239000" cy="834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4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195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B7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B6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B5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B4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B3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B2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195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EA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/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/(ET2)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ES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ET1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EX1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ET0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EX0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903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4972071" cy="422275"/>
          </a:xfrm>
        </p:spPr>
        <p:txBody>
          <a:bodyPr/>
          <a:lstStyle/>
          <a:p>
            <a:r>
              <a:rPr lang="zh-CN" altLang="en-US" dirty="0"/>
              <a:t>代码实现：中断初始化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8326A03-5746-4EED-AD10-48015FCB0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28" y="1266825"/>
            <a:ext cx="8714718" cy="285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67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DD8177CA-9166-4F0B-B893-8ED5825E0D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9" y="717906"/>
            <a:ext cx="5902586" cy="422275"/>
          </a:xfrm>
        </p:spPr>
        <p:txBody>
          <a:bodyPr/>
          <a:lstStyle/>
          <a:p>
            <a:r>
              <a:rPr lang="en-US" altLang="zh-CN" dirty="0"/>
              <a:t>51</a:t>
            </a:r>
            <a:r>
              <a:rPr lang="zh-CN" altLang="en-US" dirty="0"/>
              <a:t>单片机外部中断的实现</a:t>
            </a:r>
          </a:p>
          <a:p>
            <a:endParaRPr lang="zh-CN" altLang="en-US" dirty="0"/>
          </a:p>
        </p:txBody>
      </p:sp>
      <p:sp>
        <p:nvSpPr>
          <p:cNvPr id="22" name="Line 7">
            <a:extLst>
              <a:ext uri="{FF2B5EF4-FFF2-40B4-BE49-F238E27FC236}">
                <a16:creationId xmlns:a16="http://schemas.microsoft.com/office/drawing/2014/main" id="{D18D36F5-513A-45CD-A2BE-7123C053F7F3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6313" y="2294392"/>
            <a:ext cx="0" cy="16430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3" name="Line 8">
            <a:extLst>
              <a:ext uri="{FF2B5EF4-FFF2-40B4-BE49-F238E27FC236}">
                <a16:creationId xmlns:a16="http://schemas.microsoft.com/office/drawing/2014/main" id="{339143AB-BBBC-4F0E-B858-2A2CE371BD93}"/>
              </a:ext>
            </a:extLst>
          </p:cNvPr>
          <p:cNvSpPr>
            <a:spLocks noChangeShapeType="1"/>
          </p:cNvSpPr>
          <p:nvPr/>
        </p:nvSpPr>
        <p:spPr bwMode="auto">
          <a:xfrm>
            <a:off x="5935426" y="3199267"/>
            <a:ext cx="0" cy="15589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4" name="Line 9">
            <a:extLst>
              <a:ext uri="{FF2B5EF4-FFF2-40B4-BE49-F238E27FC236}">
                <a16:creationId xmlns:a16="http://schemas.microsoft.com/office/drawing/2014/main" id="{6309674C-70E8-4D35-BB21-665B54353822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6313" y="4185104"/>
            <a:ext cx="0" cy="16430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5" name="Line 10">
            <a:extLst>
              <a:ext uri="{FF2B5EF4-FFF2-40B4-BE49-F238E27FC236}">
                <a16:creationId xmlns:a16="http://schemas.microsoft.com/office/drawing/2014/main" id="{6C564770-E0A3-453A-BF14-7B350968E9C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46313" y="3199267"/>
            <a:ext cx="1789113" cy="6572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6" name="Line 11">
            <a:extLst>
              <a:ext uri="{FF2B5EF4-FFF2-40B4-BE49-F238E27FC236}">
                <a16:creationId xmlns:a16="http://schemas.microsoft.com/office/drawing/2014/main" id="{E1380BCE-D739-42C5-A0D3-DAAC2154771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146313" y="4185104"/>
            <a:ext cx="1789113" cy="5746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7" name="Text Box 12">
            <a:extLst>
              <a:ext uri="{FF2B5EF4-FFF2-40B4-BE49-F238E27FC236}">
                <a16:creationId xmlns:a16="http://schemas.microsoft.com/office/drawing/2014/main" id="{6952E664-781D-48F3-A1C8-5A8DC1937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96904" y="2210995"/>
            <a:ext cx="50973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执行</a:t>
            </a:r>
            <a:endParaRPr lang="en-US" altLang="zh-CN" sz="2200" b="1" dirty="0">
              <a:latin typeface="Tahoma" panose="020B0604030504040204" pitchFamily="34" charset="0"/>
            </a:endParaRPr>
          </a:p>
        </p:txBody>
      </p:sp>
      <p:sp>
        <p:nvSpPr>
          <p:cNvPr id="28" name="Text Box 13">
            <a:extLst>
              <a:ext uri="{FF2B5EF4-FFF2-40B4-BE49-F238E27FC236}">
                <a16:creationId xmlns:a16="http://schemas.microsoft.com/office/drawing/2014/main" id="{2DA0A724-FBBC-41FD-B4F4-2774577B4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451" y="1614942"/>
            <a:ext cx="123825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主程序</a:t>
            </a:r>
          </a:p>
        </p:txBody>
      </p:sp>
      <p:sp>
        <p:nvSpPr>
          <p:cNvPr id="29" name="Text Box 14">
            <a:extLst>
              <a:ext uri="{FF2B5EF4-FFF2-40B4-BE49-F238E27FC236}">
                <a16:creationId xmlns:a16="http://schemas.microsoft.com/office/drawing/2014/main" id="{C8518F20-C15F-4584-BD01-FA3C078A48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9688" y="4275690"/>
            <a:ext cx="364006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继续执行</a:t>
            </a:r>
            <a:endParaRPr lang="en-US" altLang="zh-CN" sz="2200" b="1" dirty="0">
              <a:latin typeface="Tahoma" panose="020B0604030504040204" pitchFamily="34" charset="0"/>
            </a:endParaRPr>
          </a:p>
        </p:txBody>
      </p:sp>
      <p:sp>
        <p:nvSpPr>
          <p:cNvPr id="31" name="AutoShape 16">
            <a:extLst>
              <a:ext uri="{FF2B5EF4-FFF2-40B4-BE49-F238E27FC236}">
                <a16:creationId xmlns:a16="http://schemas.microsoft.com/office/drawing/2014/main" id="{D1C186DD-C42D-4B26-A832-883F1D018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78" y="2757942"/>
            <a:ext cx="2122488" cy="704850"/>
          </a:xfrm>
          <a:prstGeom prst="wedgeEllipseCallout">
            <a:avLst>
              <a:gd name="adj1" fmla="val 82875"/>
              <a:gd name="adj2" fmla="val 9799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ahoma" panose="020B0604030504040204" pitchFamily="34" charset="0"/>
              </a:rPr>
              <a:t>中断请求</a:t>
            </a:r>
          </a:p>
        </p:txBody>
      </p:sp>
      <p:sp>
        <p:nvSpPr>
          <p:cNvPr id="32" name="AutoShape 17">
            <a:extLst>
              <a:ext uri="{FF2B5EF4-FFF2-40B4-BE49-F238E27FC236}">
                <a16:creationId xmlns:a16="http://schemas.microsoft.com/office/drawing/2014/main" id="{291A6C71-8B74-4F8B-862E-8BBD578159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7126" y="1973717"/>
            <a:ext cx="2244725" cy="762000"/>
          </a:xfrm>
          <a:prstGeom prst="wedgeEllipseCallout">
            <a:avLst>
              <a:gd name="adj1" fmla="val -11678"/>
              <a:gd name="adj2" fmla="val 143069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ahoma" panose="020B0604030504040204" pitchFamily="34" charset="0"/>
              </a:rPr>
              <a:t>中断响应</a:t>
            </a:r>
          </a:p>
        </p:txBody>
      </p:sp>
      <p:sp>
        <p:nvSpPr>
          <p:cNvPr id="33" name="Text Box 18">
            <a:extLst>
              <a:ext uri="{FF2B5EF4-FFF2-40B4-BE49-F238E27FC236}">
                <a16:creationId xmlns:a16="http://schemas.microsoft.com/office/drawing/2014/main" id="{68A3A678-90DC-4933-A4AF-10C3ACA921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7013" y="3110367"/>
            <a:ext cx="893763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200" b="1" dirty="0">
                <a:latin typeface="Tahoma" panose="020B0604030504040204" pitchFamily="34" charset="0"/>
              </a:rPr>
              <a:t>执行中断处理程序</a:t>
            </a:r>
          </a:p>
        </p:txBody>
      </p:sp>
      <p:sp>
        <p:nvSpPr>
          <p:cNvPr id="35" name="AutoShape 17">
            <a:extLst>
              <a:ext uri="{FF2B5EF4-FFF2-40B4-BE49-F238E27FC236}">
                <a16:creationId xmlns:a16="http://schemas.microsoft.com/office/drawing/2014/main" id="{3B22EABA-8124-44EF-AC15-CE3CB5C7D2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1278" y="2735717"/>
            <a:ext cx="999544" cy="2112908"/>
          </a:xfrm>
          <a:prstGeom prst="wedgeEllipseCallout">
            <a:avLst>
              <a:gd name="adj1" fmla="val -61656"/>
              <a:gd name="adj2" fmla="val -3149"/>
            </a:avLst>
          </a:prstGeom>
          <a:solidFill>
            <a:schemeClr val="accent6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Tahoma" panose="020B0604030504040204" pitchFamily="34" charset="0"/>
              </a:rPr>
              <a:t>中断处理</a:t>
            </a:r>
          </a:p>
        </p:txBody>
      </p:sp>
    </p:spTree>
    <p:extLst>
      <p:ext uri="{BB962C8B-B14F-4D97-AF65-F5344CB8AC3E}">
        <p14:creationId xmlns:p14="http://schemas.microsoft.com/office/powerpoint/2010/main" val="338000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18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4972071" cy="422275"/>
          </a:xfrm>
        </p:spPr>
        <p:txBody>
          <a:bodyPr/>
          <a:lstStyle/>
          <a:p>
            <a:r>
              <a:rPr lang="zh-CN" altLang="en-US" dirty="0"/>
              <a:t>代码实现：中断处理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3F0E00D-D9C7-4F51-9B5C-7D5559873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28" y="1266824"/>
            <a:ext cx="5194024" cy="223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6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DA1B89-BA04-40AD-904F-9EEF3F674E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8474B2-4D2B-4E77-8A33-603718E021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38FFE0-0CDE-4839-A316-B8CC612651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中断编号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A4FF5C-E3C6-4D7F-B91A-E278C41383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450" y="4667250"/>
            <a:ext cx="8547100" cy="1473200"/>
          </a:xfrm>
        </p:spPr>
        <p:txBody>
          <a:bodyPr/>
          <a:lstStyle/>
          <a:p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DF7EA26-3A1F-4FCC-BAFA-9A27EE3821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1686898"/>
              </p:ext>
            </p:extLst>
          </p:nvPr>
        </p:nvGraphicFramePr>
        <p:xfrm>
          <a:off x="568325" y="1428632"/>
          <a:ext cx="7972425" cy="2901752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430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3950">
                  <a:extLst>
                    <a:ext uri="{9D8B030D-6E8A-4147-A177-3AD203B41FA5}">
                      <a16:colId xmlns:a16="http://schemas.microsoft.com/office/drawing/2014/main" val="3172901451"/>
                    </a:ext>
                  </a:extLst>
                </a:gridCol>
              </a:tblGrid>
              <a:tr h="546181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3000" b="1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中断源</a:t>
                      </a:r>
                      <a:endParaRPr lang="ko-KR" altLang="en-US" sz="3000" b="1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Calibri" charset="0"/>
                        <a:cs typeface="+mn-cs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US" sz="3000" b="1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中断编号</a:t>
                      </a:r>
                      <a:endParaRPr lang="ko-KR" altLang="en-US" sz="3000" b="1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Calibri" charset="0"/>
                        <a:cs typeface="+mn-cs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0572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外部中断0 </a:t>
                      </a:r>
                      <a:endParaRPr lang="ko-KR" altLang="en-US" sz="2800" strike="noStrike" kern="1200" cap="none" dirty="0">
                        <a:latin typeface="宋体" panose="02010600030101010101" pitchFamily="2" charset="-122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T0</a:t>
                      </a:r>
                      <a:r>
                        <a:rPr lang="zh-CN" altLang="en-US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定时器</a:t>
                      </a:r>
                      <a:r>
                        <a:rPr lang="en-US" altLang="ko-KR" sz="2800" strike="noStrike" kern="1200" cap="none" dirty="0" err="1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溢出中断</a:t>
                      </a:r>
                      <a:endParaRPr lang="ko-KR" altLang="en-US" sz="2800" strike="noStrike" kern="1200" cap="none" dirty="0">
                        <a:latin typeface="宋体" panose="02010600030101010101" pitchFamily="2" charset="-122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外部中断1 </a:t>
                      </a:r>
                      <a:endParaRPr lang="ko-KR" altLang="en-US" sz="2800" strike="noStrike" kern="1200" cap="none" dirty="0">
                        <a:latin typeface="宋体" panose="02010600030101010101" pitchFamily="2" charset="-122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T1</a:t>
                      </a:r>
                      <a:r>
                        <a:rPr lang="zh-CN" altLang="en-US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定时器</a:t>
                      </a:r>
                      <a:r>
                        <a:rPr lang="en-US" altLang="ko-KR" sz="2800" strike="noStrike" kern="1200" cap="none" dirty="0" err="1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溢出中断</a:t>
                      </a:r>
                      <a:endParaRPr lang="ko-KR" altLang="en-US" sz="2800" strike="noStrike" kern="1200" cap="none" dirty="0">
                        <a:latin typeface="宋体" panose="02010600030101010101" pitchFamily="2" charset="-122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 err="1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串行口中断</a:t>
                      </a:r>
                      <a:endParaRPr lang="ko-KR" altLang="en-US" sz="2800" b="0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仿宋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0</a:t>
                      </a: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lang="ko-KR" altLang="en-US" sz="2800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Calibri" charset="0"/>
                        <a:cs typeface="+mn-cs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202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4B93DD9-45DF-4EB2-973F-E70D7C023F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</a:t>
            </a:fld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610D737-DD7D-47FD-AFF0-E9571B3D77E2}"/>
              </a:ext>
            </a:extLst>
          </p:cNvPr>
          <p:cNvGrpSpPr/>
          <p:nvPr/>
        </p:nvGrpSpPr>
        <p:grpSpPr>
          <a:xfrm>
            <a:off x="1623780" y="2154073"/>
            <a:ext cx="5896440" cy="646331"/>
            <a:chOff x="1623780" y="2154073"/>
            <a:chExt cx="5896440" cy="646331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248D6A71-6123-44A3-9621-121771E6468B}"/>
                </a:ext>
              </a:extLst>
            </p:cNvPr>
            <p:cNvGrpSpPr/>
            <p:nvPr/>
          </p:nvGrpSpPr>
          <p:grpSpPr>
            <a:xfrm>
              <a:off x="1623780" y="2154073"/>
              <a:ext cx="5896440" cy="646331"/>
              <a:chOff x="1455360" y="1763184"/>
              <a:chExt cx="5896440" cy="64633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367D7999-75EF-43D8-82A2-4FA863161B84}"/>
                  </a:ext>
                </a:extLst>
              </p:cNvPr>
              <p:cNvSpPr txBox="1"/>
              <p:nvPr/>
            </p:nvSpPr>
            <p:spPr>
              <a:xfrm>
                <a:off x="1792200" y="1763184"/>
                <a:ext cx="5559600" cy="646331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中断系统的基本概念</a:t>
                </a:r>
              </a:p>
            </p:txBody>
          </p:sp>
          <p:sp>
            <p:nvSpPr>
              <p:cNvPr id="7" name="六边形 6">
                <a:extLst>
                  <a:ext uri="{FF2B5EF4-FFF2-40B4-BE49-F238E27FC236}">
                    <a16:creationId xmlns:a16="http://schemas.microsoft.com/office/drawing/2014/main" id="{78CAFB64-9F15-4E40-B82F-F8E585602AD0}"/>
                  </a:ext>
                </a:extLst>
              </p:cNvPr>
              <p:cNvSpPr/>
              <p:nvPr/>
            </p:nvSpPr>
            <p:spPr>
              <a:xfrm rot="1800000">
                <a:off x="1455360" y="1795970"/>
                <a:ext cx="673679" cy="580758"/>
              </a:xfrm>
              <a:prstGeom prst="hexagon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FBF94EF-9E2C-45D8-ABC7-0330755F8E0E}"/>
                </a:ext>
              </a:extLst>
            </p:cNvPr>
            <p:cNvSpPr txBox="1"/>
            <p:nvPr/>
          </p:nvSpPr>
          <p:spPr>
            <a:xfrm>
              <a:off x="1687569" y="2214342"/>
              <a:ext cx="5461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816594DF-DD8D-450C-9C76-E83683BCCA2C}"/>
              </a:ext>
            </a:extLst>
          </p:cNvPr>
          <p:cNvGrpSpPr/>
          <p:nvPr/>
        </p:nvGrpSpPr>
        <p:grpSpPr>
          <a:xfrm>
            <a:off x="1623780" y="3314536"/>
            <a:ext cx="5896440" cy="646331"/>
            <a:chOff x="1623780" y="2154073"/>
            <a:chExt cx="5896440" cy="646331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17967CD0-AA72-449F-9079-A2642C849CDB}"/>
                </a:ext>
              </a:extLst>
            </p:cNvPr>
            <p:cNvGrpSpPr/>
            <p:nvPr/>
          </p:nvGrpSpPr>
          <p:grpSpPr>
            <a:xfrm>
              <a:off x="1623780" y="2154073"/>
              <a:ext cx="5896440" cy="646331"/>
              <a:chOff x="1455360" y="1763184"/>
              <a:chExt cx="5896440" cy="646331"/>
            </a:xfrm>
          </p:grpSpPr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BD065FB6-41B3-43BA-ACDA-AEBB5C4A0254}"/>
                  </a:ext>
                </a:extLst>
              </p:cNvPr>
              <p:cNvSpPr txBox="1"/>
              <p:nvPr/>
            </p:nvSpPr>
            <p:spPr>
              <a:xfrm>
                <a:off x="1792200" y="1763184"/>
                <a:ext cx="5559600" cy="646331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51</a:t>
                </a:r>
                <a:r>
                  <a:rPr lang="zh-CN" altLang="en-US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单片机的中断系统</a:t>
                </a:r>
              </a:p>
            </p:txBody>
          </p:sp>
          <p:sp>
            <p:nvSpPr>
              <p:cNvPr id="38" name="六边形 37">
                <a:extLst>
                  <a:ext uri="{FF2B5EF4-FFF2-40B4-BE49-F238E27FC236}">
                    <a16:creationId xmlns:a16="http://schemas.microsoft.com/office/drawing/2014/main" id="{950608C0-2FCE-4958-88C8-2F0ECBC852CF}"/>
                  </a:ext>
                </a:extLst>
              </p:cNvPr>
              <p:cNvSpPr/>
              <p:nvPr/>
            </p:nvSpPr>
            <p:spPr>
              <a:xfrm rot="1800000">
                <a:off x="1455360" y="1795970"/>
                <a:ext cx="673679" cy="580758"/>
              </a:xfrm>
              <a:prstGeom prst="hexagon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D177C204-22CC-46D2-B5E7-F9CF1B53A436}"/>
                </a:ext>
              </a:extLst>
            </p:cNvPr>
            <p:cNvSpPr txBox="1"/>
            <p:nvPr/>
          </p:nvSpPr>
          <p:spPr>
            <a:xfrm>
              <a:off x="1687569" y="2214342"/>
              <a:ext cx="5461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C12AD96-3754-4DDC-AF82-95E68ED0C335}"/>
              </a:ext>
            </a:extLst>
          </p:cNvPr>
          <p:cNvGrpSpPr/>
          <p:nvPr/>
        </p:nvGrpSpPr>
        <p:grpSpPr>
          <a:xfrm>
            <a:off x="1623780" y="4378268"/>
            <a:ext cx="5896440" cy="646331"/>
            <a:chOff x="1623780" y="2154073"/>
            <a:chExt cx="5896440" cy="646331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0C4E30F5-F440-404A-8B27-B816D5142D26}"/>
                </a:ext>
              </a:extLst>
            </p:cNvPr>
            <p:cNvGrpSpPr/>
            <p:nvPr/>
          </p:nvGrpSpPr>
          <p:grpSpPr>
            <a:xfrm>
              <a:off x="1623780" y="2154073"/>
              <a:ext cx="5896440" cy="646331"/>
              <a:chOff x="1455360" y="1763184"/>
              <a:chExt cx="5896440" cy="646331"/>
            </a:xfrm>
          </p:grpSpPr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C905B8D6-945F-4F2F-97F4-5AD76D6BEC13}"/>
                  </a:ext>
                </a:extLst>
              </p:cNvPr>
              <p:cNvSpPr txBox="1"/>
              <p:nvPr/>
            </p:nvSpPr>
            <p:spPr>
              <a:xfrm>
                <a:off x="1792200" y="1763184"/>
                <a:ext cx="5559600" cy="646331"/>
              </a:xfrm>
              <a:prstGeom prst="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外部中断的实现</a:t>
                </a:r>
              </a:p>
            </p:txBody>
          </p:sp>
          <p:sp>
            <p:nvSpPr>
              <p:cNvPr id="43" name="六边形 42">
                <a:extLst>
                  <a:ext uri="{FF2B5EF4-FFF2-40B4-BE49-F238E27FC236}">
                    <a16:creationId xmlns:a16="http://schemas.microsoft.com/office/drawing/2014/main" id="{E0CA8B6E-7A7B-4720-A915-3CDB48D5FA9E}"/>
                  </a:ext>
                </a:extLst>
              </p:cNvPr>
              <p:cNvSpPr/>
              <p:nvPr/>
            </p:nvSpPr>
            <p:spPr>
              <a:xfrm rot="1800000">
                <a:off x="1455360" y="1795970"/>
                <a:ext cx="673679" cy="580758"/>
              </a:xfrm>
              <a:prstGeom prst="hexagon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AB59340E-4E84-4F47-9023-2DA735C65E3C}"/>
                </a:ext>
              </a:extLst>
            </p:cNvPr>
            <p:cNvSpPr txBox="1"/>
            <p:nvPr/>
          </p:nvSpPr>
          <p:spPr>
            <a:xfrm>
              <a:off x="1687569" y="2214342"/>
              <a:ext cx="5461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CAFBA98C-7F60-489B-8665-4062694AA8DE}"/>
              </a:ext>
            </a:extLst>
          </p:cNvPr>
          <p:cNvGrpSpPr/>
          <p:nvPr/>
        </p:nvGrpSpPr>
        <p:grpSpPr>
          <a:xfrm>
            <a:off x="349913" y="696357"/>
            <a:ext cx="2482187" cy="1144903"/>
            <a:chOff x="349913" y="696357"/>
            <a:chExt cx="2482187" cy="1144903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2E60F70A-1E9F-4AE3-BB15-8D03C3396DA7}"/>
                </a:ext>
              </a:extLst>
            </p:cNvPr>
            <p:cNvSpPr txBox="1"/>
            <p:nvPr/>
          </p:nvSpPr>
          <p:spPr>
            <a:xfrm>
              <a:off x="349913" y="696357"/>
              <a:ext cx="2482187" cy="70788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dist"/>
              <a:r>
                <a:rPr lang="zh-CN" altLang="en-US" sz="4000" b="1" spc="-225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内容介绍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46DCC7C0-ABCF-432C-8A9A-5DF49FF5A790}"/>
                </a:ext>
              </a:extLst>
            </p:cNvPr>
            <p:cNvSpPr txBox="1"/>
            <p:nvPr/>
          </p:nvSpPr>
          <p:spPr>
            <a:xfrm>
              <a:off x="349913" y="1318040"/>
              <a:ext cx="2113154" cy="52322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accent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ea"/>
                  <a:sym typeface="+mn-lt"/>
                </a:rPr>
                <a:t>CONTENTS</a:t>
              </a:r>
            </a:p>
          </p:txBody>
        </p: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02EA96EC-9643-44A4-9589-0CA4A4C19F53}"/>
                </a:ext>
              </a:extLst>
            </p:cNvPr>
            <p:cNvCxnSpPr/>
            <p:nvPr/>
          </p:nvCxnSpPr>
          <p:spPr>
            <a:xfrm>
              <a:off x="449319" y="1360123"/>
              <a:ext cx="229235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44029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4972071" cy="422275"/>
          </a:xfrm>
        </p:spPr>
        <p:txBody>
          <a:bodyPr/>
          <a:lstStyle/>
          <a:p>
            <a:r>
              <a:rPr lang="zh-CN" altLang="en-US" dirty="0"/>
              <a:t>代码实现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你想使用的中断是哪个？选择相应的中断号；</a:t>
            </a:r>
          </a:p>
          <a:p>
            <a:r>
              <a:rPr lang="zh-CN" altLang="en-US" dirty="0"/>
              <a:t>你所希望的触发条件是什么？</a:t>
            </a:r>
          </a:p>
          <a:p>
            <a:r>
              <a:rPr lang="zh-CN" altLang="en-US" dirty="0"/>
              <a:t>你希望在中断之后干什么？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8839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</a:t>
            </a:r>
            <a:r>
              <a:rPr lang="en-US" altLang="zh-CN" dirty="0"/>
              <a:t>51</a:t>
            </a:r>
            <a:r>
              <a:rPr lang="zh-CN" altLang="en-US" dirty="0"/>
              <a:t>单片机的中断系统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51</a:t>
            </a:r>
            <a:r>
              <a:rPr lang="zh-CN" altLang="en-US" dirty="0"/>
              <a:t>单片机中断的实现方式：</a:t>
            </a: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/>
              <a:t>外部中断、定时器中断、串行口中断</a:t>
            </a:r>
            <a:endParaRPr lang="en-US" altLang="zh-CN" dirty="0"/>
          </a:p>
          <a:p>
            <a:r>
              <a:rPr lang="en-US" altLang="zh-CN" dirty="0"/>
              <a:t>51</a:t>
            </a:r>
            <a:r>
              <a:rPr lang="zh-CN" altLang="en-US" dirty="0"/>
              <a:t>单片机配置外部中断相关的寄存器：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IE</a:t>
            </a:r>
            <a:r>
              <a:rPr lang="zh-CN" altLang="en-US" dirty="0"/>
              <a:t>、</a:t>
            </a:r>
            <a:r>
              <a:rPr lang="en-US" altLang="zh-CN" dirty="0"/>
              <a:t>TCON</a:t>
            </a:r>
          </a:p>
          <a:p>
            <a:r>
              <a:rPr lang="en-US" altLang="zh-CN" dirty="0"/>
              <a:t>51</a:t>
            </a:r>
            <a:r>
              <a:rPr lang="zh-CN" altLang="en-US" dirty="0"/>
              <a:t>单片机外部中断基本代码的编写框架：</a:t>
            </a: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/>
              <a:t>初始化、中断处理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4528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A5C31F4-4F3F-4EB0-81D4-ADFC4443C1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22</a:t>
            </a:fld>
            <a:endParaRPr lang="zh-CN" altLang="en-US"/>
          </a:p>
        </p:txBody>
      </p:sp>
      <p:sp>
        <p:nvSpPr>
          <p:cNvPr id="3" name="Teardrop 79">
            <a:extLst>
              <a:ext uri="{FF2B5EF4-FFF2-40B4-BE49-F238E27FC236}">
                <a16:creationId xmlns:a16="http://schemas.microsoft.com/office/drawing/2014/main" id="{077BE7A8-38F5-47C2-BA65-287FF0668748}"/>
              </a:ext>
            </a:extLst>
          </p:cNvPr>
          <p:cNvSpPr>
            <a:spLocks noChangeAspect="1"/>
          </p:cNvSpPr>
          <p:nvPr/>
        </p:nvSpPr>
        <p:spPr>
          <a:xfrm rot="8068996">
            <a:off x="2732405" y="1272540"/>
            <a:ext cx="3679825" cy="3679825"/>
          </a:xfrm>
          <a:prstGeom prst="teardrop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865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0E41E33-0FFC-42B2-8E70-91DAD77173B6}"/>
              </a:ext>
            </a:extLst>
          </p:cNvPr>
          <p:cNvSpPr txBox="1"/>
          <p:nvPr/>
        </p:nvSpPr>
        <p:spPr>
          <a:xfrm>
            <a:off x="3439160" y="1958975"/>
            <a:ext cx="226695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</a:p>
          <a:p>
            <a:pPr algn="ctr"/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外部中断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实现</a:t>
            </a:r>
          </a:p>
        </p:txBody>
      </p:sp>
    </p:spTree>
    <p:extLst>
      <p:ext uri="{BB962C8B-B14F-4D97-AF65-F5344CB8AC3E}">
        <p14:creationId xmlns:p14="http://schemas.microsoft.com/office/powerpoint/2010/main" val="380827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三、外部中断的实现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5327671" cy="422275"/>
          </a:xfrm>
        </p:spPr>
        <p:txBody>
          <a:bodyPr/>
          <a:lstStyle/>
          <a:p>
            <a:r>
              <a:rPr lang="zh-CN" altLang="en-US" dirty="0"/>
              <a:t>函数的基本概念与结构</a:t>
            </a: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7052B4A1-AACA-4031-98E1-6A42E5C45D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3888" y="1266825"/>
            <a:ext cx="4837112" cy="4895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#include  &lt;reg52.h&gt;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int </a:t>
            </a:r>
            <a:r>
              <a:rPr lang="en-US" altLang="zh-CN" sz="2400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Delay_ms</a:t>
            </a: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(unsigned int x)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{ 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// delay_1ms * x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return 0;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}</a:t>
            </a:r>
            <a:endParaRPr lang="en-US" altLang="zh-C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4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void  main(void)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{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2400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Delay_ms</a:t>
            </a: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(5);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while (1);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8" name="AutoShape 10">
            <a:extLst>
              <a:ext uri="{FF2B5EF4-FFF2-40B4-BE49-F238E27FC236}">
                <a16:creationId xmlns:a16="http://schemas.microsoft.com/office/drawing/2014/main" id="{E955286B-9200-4CF8-BC48-9CDFB6EAD406}"/>
              </a:ext>
            </a:extLst>
          </p:cNvPr>
          <p:cNvSpPr>
            <a:spLocks/>
          </p:cNvSpPr>
          <p:nvPr/>
        </p:nvSpPr>
        <p:spPr bwMode="auto">
          <a:xfrm>
            <a:off x="5022850" y="1577975"/>
            <a:ext cx="4273550" cy="866775"/>
          </a:xfrm>
          <a:prstGeom prst="accentCallout2">
            <a:avLst>
              <a:gd name="adj1" fmla="val 13185"/>
              <a:gd name="adj2" fmla="val -1611"/>
              <a:gd name="adj3" fmla="val 16848"/>
              <a:gd name="adj4" fmla="val -64196"/>
              <a:gd name="adj5" fmla="val 62428"/>
              <a:gd name="adj6" fmla="val -64319"/>
            </a:avLst>
          </a:prstGeom>
          <a:noFill/>
          <a:ln w="15875">
            <a:solidFill>
              <a:srgbClr val="A5272B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 dirty="0">
                <a:solidFill>
                  <a:srgbClr val="A5272B"/>
                </a:solidFill>
                <a:latin typeface="宋体" panose="02010600030101010101" pitchFamily="2" charset="-122"/>
              </a:rPr>
              <a:t>函数名（用标识符命名），</a:t>
            </a:r>
            <a:endParaRPr lang="en-US" altLang="zh-CN" sz="2400" b="1" dirty="0">
              <a:solidFill>
                <a:srgbClr val="A5272B"/>
              </a:solidFill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400" b="1" dirty="0">
                <a:solidFill>
                  <a:srgbClr val="A5272B"/>
                </a:solidFill>
                <a:latin typeface="宋体" panose="02010600030101010101" pitchFamily="2" charset="-122"/>
              </a:rPr>
              <a:t>引用函数的标志，得到结果。</a:t>
            </a:r>
          </a:p>
        </p:txBody>
      </p:sp>
      <p:sp>
        <p:nvSpPr>
          <p:cNvPr id="9" name="AutoShape 11">
            <a:extLst>
              <a:ext uri="{FF2B5EF4-FFF2-40B4-BE49-F238E27FC236}">
                <a16:creationId xmlns:a16="http://schemas.microsoft.com/office/drawing/2014/main" id="{BE731554-0E77-4D30-AE8D-2EB05AC0EACE}"/>
              </a:ext>
            </a:extLst>
          </p:cNvPr>
          <p:cNvSpPr>
            <a:spLocks/>
          </p:cNvSpPr>
          <p:nvPr/>
        </p:nvSpPr>
        <p:spPr bwMode="auto">
          <a:xfrm>
            <a:off x="4841875" y="2764412"/>
            <a:ext cx="2741613" cy="457200"/>
          </a:xfrm>
          <a:prstGeom prst="accentCallout2">
            <a:avLst>
              <a:gd name="adj1" fmla="val 25000"/>
              <a:gd name="adj2" fmla="val -2778"/>
              <a:gd name="adj3" fmla="val 25000"/>
              <a:gd name="adj4" fmla="val -35727"/>
              <a:gd name="adj5" fmla="val -75620"/>
              <a:gd name="adj6" fmla="val -35782"/>
            </a:avLst>
          </a:prstGeom>
          <a:noFill/>
          <a:ln w="15875">
            <a:solidFill>
              <a:srgbClr val="A5272B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rgbClr val="A5272B"/>
                </a:solidFill>
                <a:latin typeface="宋体" panose="02010600030101010101" pitchFamily="2" charset="-122"/>
              </a:rPr>
              <a:t>函数参数说明</a:t>
            </a:r>
          </a:p>
        </p:txBody>
      </p:sp>
      <p:sp>
        <p:nvSpPr>
          <p:cNvPr id="10" name="AutoShape 9">
            <a:extLst>
              <a:ext uri="{FF2B5EF4-FFF2-40B4-BE49-F238E27FC236}">
                <a16:creationId xmlns:a16="http://schemas.microsoft.com/office/drawing/2014/main" id="{3484DD67-8864-469B-8CB3-BB6E1C18A111}"/>
              </a:ext>
            </a:extLst>
          </p:cNvPr>
          <p:cNvSpPr>
            <a:spLocks/>
          </p:cNvSpPr>
          <p:nvPr/>
        </p:nvSpPr>
        <p:spPr bwMode="auto">
          <a:xfrm>
            <a:off x="4186238" y="3733800"/>
            <a:ext cx="4273550" cy="342900"/>
          </a:xfrm>
          <a:prstGeom prst="accentCallout2">
            <a:avLst>
              <a:gd name="adj1" fmla="val 33333"/>
              <a:gd name="adj2" fmla="val -1755"/>
              <a:gd name="adj3" fmla="val 33333"/>
              <a:gd name="adj4" fmla="val -67287"/>
              <a:gd name="adj5" fmla="val -77871"/>
              <a:gd name="adj6" fmla="val -67212"/>
            </a:avLst>
          </a:prstGeom>
          <a:noFill/>
          <a:ln w="15875">
            <a:solidFill>
              <a:srgbClr val="A5272B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rgbClr val="A5272B"/>
                </a:solidFill>
                <a:latin typeface="宋体" panose="02010600030101010101" pitchFamily="2" charset="-122"/>
              </a:rPr>
              <a:t>函数的类型，返回值的类型</a:t>
            </a:r>
          </a:p>
        </p:txBody>
      </p:sp>
    </p:spTree>
    <p:extLst>
      <p:ext uri="{BB962C8B-B14F-4D97-AF65-F5344CB8AC3E}">
        <p14:creationId xmlns:p14="http://schemas.microsoft.com/office/powerpoint/2010/main" val="149141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8" grpId="0" animBg="1"/>
      <p:bldP spid="9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24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三、外部中断的实现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5327671" cy="422275"/>
          </a:xfrm>
        </p:spPr>
        <p:txBody>
          <a:bodyPr/>
          <a:lstStyle/>
          <a:p>
            <a:r>
              <a:rPr lang="zh-CN" altLang="en-US" dirty="0"/>
              <a:t>函数的基本概念与结构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函数定义时要确定如下四点：</a:t>
            </a:r>
          </a:p>
          <a:p>
            <a:pPr marL="457200" lvl="1" indent="0">
              <a:buNone/>
            </a:pPr>
            <a:r>
              <a:rPr lang="zh-CN" altLang="en-US" dirty="0"/>
              <a:t>函数的名称、函数的类型、函数的参数、函数的功能</a:t>
            </a:r>
            <a:endParaRPr lang="en-US" altLang="zh-CN" dirty="0"/>
          </a:p>
          <a:p>
            <a:r>
              <a:rPr lang="zh-CN" altLang="en-US" dirty="0"/>
              <a:t>关于返回值的几点说明：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函数可以通过一个</a:t>
            </a:r>
            <a:r>
              <a:rPr lang="en-US" altLang="zh-CN" dirty="0"/>
              <a:t>return</a:t>
            </a:r>
            <a:r>
              <a:rPr lang="zh-CN" altLang="en-US" dirty="0"/>
              <a:t>语句返回一个值，也可以</a:t>
            </a:r>
            <a:r>
              <a:rPr lang="zh-CN" altLang="en-US" dirty="0">
                <a:solidFill>
                  <a:srgbClr val="A5272B"/>
                </a:solidFill>
              </a:rPr>
              <a:t>不返回值</a:t>
            </a:r>
            <a:r>
              <a:rPr lang="zh-CN" altLang="en-US" dirty="0"/>
              <a:t>，此时应在定义函数时用</a:t>
            </a:r>
            <a:r>
              <a:rPr lang="en-US" altLang="zh-CN" dirty="0">
                <a:solidFill>
                  <a:srgbClr val="A5272B"/>
                </a:solidFill>
              </a:rPr>
              <a:t>void</a:t>
            </a:r>
            <a:r>
              <a:rPr lang="zh-CN" altLang="en-US" dirty="0">
                <a:solidFill>
                  <a:srgbClr val="A5272B"/>
                </a:solidFill>
              </a:rPr>
              <a:t>类型</a:t>
            </a:r>
            <a:r>
              <a:rPr lang="zh-CN" altLang="en-US" dirty="0"/>
              <a:t>加以说明</a:t>
            </a:r>
            <a:r>
              <a:rPr lang="en-US" altLang="zh-CN" dirty="0"/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函数中</a:t>
            </a:r>
            <a:r>
              <a:rPr lang="zh-CN" altLang="en-US" dirty="0">
                <a:solidFill>
                  <a:srgbClr val="A5272B"/>
                </a:solidFill>
              </a:rPr>
              <a:t>可以出现多个</a:t>
            </a:r>
            <a:r>
              <a:rPr lang="en-US" altLang="zh-CN" dirty="0">
                <a:solidFill>
                  <a:srgbClr val="A5272B"/>
                </a:solidFill>
              </a:rPr>
              <a:t>return</a:t>
            </a:r>
            <a:r>
              <a:rPr lang="zh-CN" altLang="en-US" dirty="0">
                <a:solidFill>
                  <a:srgbClr val="A5272B"/>
                </a:solidFill>
              </a:rPr>
              <a:t>语句</a:t>
            </a:r>
            <a:r>
              <a:rPr lang="zh-CN" altLang="en-US" dirty="0"/>
              <a:t>，遇到一个</a:t>
            </a:r>
            <a:r>
              <a:rPr lang="en-US" altLang="zh-CN" dirty="0"/>
              <a:t>return </a:t>
            </a:r>
            <a:r>
              <a:rPr lang="zh-CN" altLang="en-US" dirty="0"/>
              <a:t>语句，则返回值，且返回调用函数，继续执行；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为了确保参数和返回值类型正确，一般须在函数调用前对其类型和参数的类型加以说明，该说明称之为</a:t>
            </a:r>
            <a:r>
              <a:rPr lang="zh-CN" altLang="en-US" dirty="0">
                <a:solidFill>
                  <a:srgbClr val="A5272B"/>
                </a:solidFill>
              </a:rPr>
              <a:t>原型声明</a:t>
            </a:r>
            <a:r>
              <a:rPr lang="zh-CN" altLang="en-US" dirty="0"/>
              <a:t>。</a:t>
            </a:r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9993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25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三、外部中断的实现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4972071" cy="422275"/>
          </a:xfrm>
        </p:spPr>
        <p:txBody>
          <a:bodyPr/>
          <a:lstStyle/>
          <a:p>
            <a:r>
              <a:rPr lang="zh-CN" altLang="en-US" dirty="0"/>
              <a:t>代码实现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6E38DD2-EDDD-4F80-90C6-0E981A7F2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28" y="1266825"/>
            <a:ext cx="5873772" cy="482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593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26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三、外部中断的实现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4972071" cy="422275"/>
          </a:xfrm>
        </p:spPr>
        <p:txBody>
          <a:bodyPr/>
          <a:lstStyle/>
          <a:p>
            <a:r>
              <a:rPr lang="zh-CN" altLang="en-US" dirty="0"/>
              <a:t>课堂例题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通过</a:t>
            </a:r>
            <a:r>
              <a:rPr lang="zh-CN" altLang="en-US" dirty="0">
                <a:solidFill>
                  <a:srgbClr val="A5272B"/>
                </a:solidFill>
              </a:rPr>
              <a:t>一个独立按键</a:t>
            </a:r>
            <a:r>
              <a:rPr lang="zh-CN" altLang="en-US" dirty="0"/>
              <a:t>实现</a:t>
            </a:r>
            <a:r>
              <a:rPr lang="zh-CN" altLang="en-US" dirty="0">
                <a:solidFill>
                  <a:srgbClr val="C00000"/>
                </a:solidFill>
              </a:rPr>
              <a:t>外部中断</a:t>
            </a:r>
            <a:r>
              <a:rPr lang="en-US" altLang="zh-CN" dirty="0">
                <a:solidFill>
                  <a:srgbClr val="C00000"/>
                </a:solidFill>
              </a:rPr>
              <a:t>0</a:t>
            </a:r>
            <a:r>
              <a:rPr lang="zh-CN" altLang="en-US" dirty="0"/>
              <a:t>控制</a:t>
            </a:r>
            <a:r>
              <a:rPr lang="en-US" altLang="zh-CN" dirty="0">
                <a:solidFill>
                  <a:srgbClr val="A5272B"/>
                </a:solidFill>
              </a:rPr>
              <a:t>8</a:t>
            </a:r>
            <a:r>
              <a:rPr lang="zh-CN" altLang="en-US" dirty="0">
                <a:solidFill>
                  <a:srgbClr val="A5272B"/>
                </a:solidFill>
              </a:rPr>
              <a:t>位</a:t>
            </a:r>
            <a:r>
              <a:rPr lang="en-US" altLang="zh-CN" dirty="0">
                <a:solidFill>
                  <a:srgbClr val="A5272B"/>
                </a:solidFill>
              </a:rPr>
              <a:t>LED</a:t>
            </a:r>
            <a:r>
              <a:rPr lang="zh-CN" altLang="en-US" dirty="0"/>
              <a:t>小灯的同时间隔</a:t>
            </a:r>
            <a:r>
              <a:rPr lang="en-US" altLang="zh-CN" dirty="0"/>
              <a:t>500ms</a:t>
            </a:r>
            <a:r>
              <a:rPr lang="zh-CN" altLang="en-US" dirty="0"/>
              <a:t>的闪烁开始与停止。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75D5A3A-99B2-4D17-AA38-C8B6562D0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74" y="2416646"/>
            <a:ext cx="4413250" cy="27042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2B91E05-BACD-4987-8E7A-B9BB6FBBE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7762" y="2416646"/>
            <a:ext cx="4299238" cy="270421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980DF6E-C919-4AB9-92A0-802A894026A6}"/>
              </a:ext>
            </a:extLst>
          </p:cNvPr>
          <p:cNvSpPr txBox="1"/>
          <p:nvPr/>
        </p:nvSpPr>
        <p:spPr>
          <a:xfrm>
            <a:off x="2101850" y="5278057"/>
            <a:ext cx="49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▲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LED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闪烁</a:t>
            </a:r>
          </a:p>
        </p:txBody>
      </p:sp>
    </p:spTree>
    <p:extLst>
      <p:ext uri="{BB962C8B-B14F-4D97-AF65-F5344CB8AC3E}">
        <p14:creationId xmlns:p14="http://schemas.microsoft.com/office/powerpoint/2010/main" val="3669376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27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三、外部中断的实现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中断系统代码编写的基本框架与流程</a:t>
            </a:r>
            <a:endParaRPr lang="en-US" altLang="zh-CN" dirty="0"/>
          </a:p>
          <a:p>
            <a:r>
              <a:rPr lang="zh-CN" altLang="en-US" dirty="0"/>
              <a:t>代码的注释与调试</a:t>
            </a:r>
            <a:endParaRPr lang="en-US" altLang="zh-CN" dirty="0"/>
          </a:p>
          <a:p>
            <a:r>
              <a:rPr lang="zh-CN" altLang="en-US" dirty="0"/>
              <a:t>函数及其参数、局部变量与全局变量</a:t>
            </a:r>
            <a:endParaRPr lang="en-US" altLang="zh-CN" dirty="0"/>
          </a:p>
          <a:p>
            <a:r>
              <a:rPr lang="zh-CN" altLang="en-US" dirty="0"/>
              <a:t>外部中断的两种触发方式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6518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DA1B89-BA04-40AD-904F-9EEF3F674E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28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8474B2-4D2B-4E77-8A33-603718E021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*</a:t>
            </a:r>
            <a:r>
              <a:rPr lang="zh-CN" altLang="en-US" dirty="0"/>
              <a:t>扩展内容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38FFE0-0CDE-4839-A316-B8CC612651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中断优先级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A4FF5C-E3C6-4D7F-B91A-E278C41383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450" y="4667250"/>
            <a:ext cx="8547100" cy="1473200"/>
          </a:xfrm>
        </p:spPr>
        <p:txBody>
          <a:bodyPr/>
          <a:lstStyle/>
          <a:p>
            <a:endParaRPr lang="zh-CN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DF7EA26-3A1F-4FCC-BAFA-9A27EE3821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174173"/>
              </p:ext>
            </p:extLst>
          </p:nvPr>
        </p:nvGraphicFramePr>
        <p:xfrm>
          <a:off x="568325" y="1428632"/>
          <a:ext cx="8007351" cy="2901752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42206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3352">
                  <a:extLst>
                    <a:ext uri="{9D8B030D-6E8A-4147-A177-3AD203B41FA5}">
                      <a16:colId xmlns:a16="http://schemas.microsoft.com/office/drawing/2014/main" val="3172901451"/>
                    </a:ext>
                  </a:extLst>
                </a:gridCol>
                <a:gridCol w="18933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46181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3000" b="1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中断源</a:t>
                      </a:r>
                      <a:endParaRPr lang="ko-KR" altLang="en-US" sz="3000" b="1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Calibri" charset="0"/>
                        <a:cs typeface="+mn-cs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zh-CN" altLang="en-US" sz="3000" b="1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中断入口</a:t>
                      </a:r>
                      <a:endParaRPr lang="ko-KR" altLang="en-US" sz="3000" b="1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Calibri" charset="0"/>
                        <a:cs typeface="+mn-cs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3000" b="1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中断级别</a:t>
                      </a:r>
                      <a:endParaRPr lang="ko-KR" altLang="en-US" sz="3000" b="1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Calibri" charset="0"/>
                        <a:cs typeface="+mn-cs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0572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外部中断0 </a:t>
                      </a:r>
                      <a:endParaRPr lang="ko-KR" altLang="en-US" sz="2800" strike="noStrike" kern="1200" cap="none" dirty="0">
                        <a:latin typeface="宋体" panose="02010600030101010101" pitchFamily="2" charset="-122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T0溢出中断</a:t>
                      </a:r>
                      <a:endParaRPr lang="ko-KR" altLang="en-US" sz="2800" strike="noStrike" kern="1200" cap="none" dirty="0">
                        <a:latin typeface="宋体" panose="02010600030101010101" pitchFamily="2" charset="-122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外部中断1 </a:t>
                      </a:r>
                      <a:endParaRPr lang="ko-KR" altLang="en-US" sz="2800" strike="noStrike" kern="1200" cap="none" dirty="0">
                        <a:latin typeface="宋体" panose="02010600030101010101" pitchFamily="2" charset="-122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T1溢出中断</a:t>
                      </a:r>
                      <a:endParaRPr lang="ko-KR" altLang="en-US" sz="2800" strike="noStrike" kern="1200" cap="none" dirty="0">
                        <a:latin typeface="宋体" panose="02010600030101010101" pitchFamily="2" charset="-122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 err="1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串行口中断</a:t>
                      </a:r>
                      <a:endParaRPr lang="ko-KR" altLang="en-US" sz="2800" b="0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仿宋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0</a:t>
                      </a: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2</a:t>
                      </a: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3</a:t>
                      </a: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4</a:t>
                      </a:r>
                      <a:endParaRPr lang="ko-KR" altLang="en-US" sz="2800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Calibri" charset="0"/>
                        <a:cs typeface="+mn-cs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最高</a:t>
                      </a:r>
                      <a:endParaRPr lang="ko-KR" altLang="en-US" sz="2800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cs typeface="+mn-cs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2800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cs typeface="+mn-cs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2800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cs typeface="+mn-cs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2800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cs typeface="+mn-cs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800" strike="noStrike" kern="1200" cap="none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最低</a:t>
                      </a:r>
                      <a:endParaRPr lang="ko-KR" altLang="en-US" sz="2800" strike="noStrike" kern="1200" cap="none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Calibri" charset="0"/>
                        <a:cs typeface="+mn-cs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7" name="形状 8">
            <a:extLst>
              <a:ext uri="{FF2B5EF4-FFF2-40B4-BE49-F238E27FC236}">
                <a16:creationId xmlns:a16="http://schemas.microsoft.com/office/drawing/2014/main" id="{62135EBA-4D7D-4BEA-BF06-D9DCF7EFAA9E}"/>
              </a:ext>
            </a:extLst>
          </p:cNvPr>
          <p:cNvCxnSpPr/>
          <p:nvPr/>
        </p:nvCxnSpPr>
        <p:spPr>
          <a:xfrm>
            <a:off x="7675880" y="2516505"/>
            <a:ext cx="635" cy="1190625"/>
          </a:xfrm>
          <a:prstGeom prst="straightConnector1">
            <a:avLst/>
          </a:prstGeom>
          <a:ln w="38100" cap="flat" cmpd="sng">
            <a:solidFill>
              <a:schemeClr val="tx1">
                <a:alpha val="100000"/>
              </a:schemeClr>
            </a:solidFill>
            <a:prstDash val="solid"/>
            <a:miter lim="800000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136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DA1B89-BA04-40AD-904F-9EEF3F674E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29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8474B2-4D2B-4E77-8A33-603718E021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*</a:t>
            </a:r>
            <a:r>
              <a:rPr lang="zh-CN" altLang="en-US" dirty="0"/>
              <a:t>扩展内容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38FFE0-0CDE-4839-A316-B8CC612651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中断优先级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A4FF5C-E3C6-4D7F-B91A-E278C41383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对同时发生多个中断申请时：</a:t>
            </a:r>
          </a:p>
          <a:p>
            <a:pPr lvl="1"/>
            <a:r>
              <a:rPr lang="zh-CN" altLang="en-US" dirty="0">
                <a:solidFill>
                  <a:srgbClr val="A5272B"/>
                </a:solidFill>
              </a:rPr>
              <a:t>不同</a:t>
            </a:r>
            <a:r>
              <a:rPr lang="zh-CN" altLang="en-US" dirty="0"/>
              <a:t>优先级的中断</a:t>
            </a:r>
            <a:r>
              <a:rPr lang="zh-CN" altLang="en-US" dirty="0">
                <a:solidFill>
                  <a:srgbClr val="A5272B"/>
                </a:solidFill>
              </a:rPr>
              <a:t>同时</a:t>
            </a:r>
            <a:r>
              <a:rPr lang="zh-CN" altLang="en-US" dirty="0"/>
              <a:t>申请</a:t>
            </a:r>
            <a:r>
              <a:rPr lang="en-US" altLang="zh-CN" dirty="0"/>
              <a:t>(</a:t>
            </a:r>
            <a:r>
              <a:rPr lang="zh-CN" altLang="en-US" dirty="0"/>
              <a:t>很难遇到</a:t>
            </a:r>
            <a:r>
              <a:rPr lang="en-US" altLang="zh-CN" dirty="0"/>
              <a:t>)</a:t>
            </a:r>
            <a:r>
              <a:rPr lang="zh-CN" altLang="en-US" dirty="0"/>
              <a:t>：先高后低</a:t>
            </a:r>
          </a:p>
          <a:p>
            <a:pPr lvl="1"/>
            <a:r>
              <a:rPr lang="zh-CN" altLang="en-US" dirty="0">
                <a:solidFill>
                  <a:srgbClr val="A5272B"/>
                </a:solidFill>
              </a:rPr>
              <a:t>相同</a:t>
            </a:r>
            <a:r>
              <a:rPr lang="zh-CN" altLang="en-US" dirty="0"/>
              <a:t>优先级的中断</a:t>
            </a:r>
            <a:r>
              <a:rPr lang="zh-CN" altLang="en-US" dirty="0">
                <a:solidFill>
                  <a:srgbClr val="A5272B"/>
                </a:solidFill>
              </a:rPr>
              <a:t>同时</a:t>
            </a:r>
            <a:r>
              <a:rPr lang="zh-CN" altLang="en-US" dirty="0"/>
              <a:t>申请</a:t>
            </a:r>
            <a:r>
              <a:rPr lang="en-US" altLang="zh-CN" dirty="0"/>
              <a:t>(</a:t>
            </a:r>
            <a:r>
              <a:rPr lang="zh-CN" altLang="en-US" dirty="0"/>
              <a:t>很难遇到</a:t>
            </a:r>
            <a:r>
              <a:rPr lang="en-US" altLang="zh-CN" dirty="0"/>
              <a:t>)</a:t>
            </a:r>
            <a:r>
              <a:rPr lang="zh-CN" altLang="en-US" dirty="0"/>
              <a:t>：按序执行</a:t>
            </a:r>
          </a:p>
          <a:p>
            <a:pPr lvl="1"/>
            <a:r>
              <a:rPr lang="zh-CN" altLang="en-US" dirty="0"/>
              <a:t>正处理</a:t>
            </a:r>
            <a:r>
              <a:rPr lang="zh-CN" altLang="en-US" dirty="0">
                <a:solidFill>
                  <a:srgbClr val="A5272B"/>
                </a:solidFill>
              </a:rPr>
              <a:t>低优先级中断</a:t>
            </a:r>
            <a:r>
              <a:rPr lang="zh-CN" altLang="en-US" dirty="0"/>
              <a:t>又接到</a:t>
            </a:r>
            <a:r>
              <a:rPr lang="zh-CN" altLang="en-US" dirty="0">
                <a:solidFill>
                  <a:srgbClr val="A5272B"/>
                </a:solidFill>
              </a:rPr>
              <a:t>高级别中断</a:t>
            </a:r>
            <a:r>
              <a:rPr lang="zh-CN" altLang="en-US" dirty="0"/>
              <a:t>：高打断低</a:t>
            </a:r>
          </a:p>
          <a:p>
            <a:pPr lvl="1"/>
            <a:r>
              <a:rPr lang="zh-CN" altLang="en-US" dirty="0"/>
              <a:t>正处理</a:t>
            </a:r>
            <a:r>
              <a:rPr lang="zh-CN" altLang="en-US" dirty="0">
                <a:solidFill>
                  <a:srgbClr val="A5272B"/>
                </a:solidFill>
              </a:rPr>
              <a:t>高优先级中断</a:t>
            </a:r>
            <a:r>
              <a:rPr lang="zh-CN" altLang="en-US" dirty="0"/>
              <a:t>又接到</a:t>
            </a:r>
            <a:r>
              <a:rPr lang="zh-CN" altLang="en-US" dirty="0">
                <a:solidFill>
                  <a:srgbClr val="A5272B"/>
                </a:solidFill>
              </a:rPr>
              <a:t>低级别中断</a:t>
            </a:r>
            <a:r>
              <a:rPr lang="zh-CN" altLang="en-US" dirty="0"/>
              <a:t>：高不理低</a:t>
            </a:r>
          </a:p>
          <a:p>
            <a:endParaRPr lang="zh-CN" alt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09AD7FB1-183F-4E89-B4A8-5E03440A9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950" y="3696924"/>
            <a:ext cx="4102100" cy="2312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18814D2-C49F-4C06-95D4-ACF5288FC15B}"/>
              </a:ext>
            </a:extLst>
          </p:cNvPr>
          <p:cNvSpPr txBox="1"/>
          <p:nvPr/>
        </p:nvSpPr>
        <p:spPr>
          <a:xfrm>
            <a:off x="2101850" y="5859306"/>
            <a:ext cx="49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▲中断嵌套</a:t>
            </a:r>
          </a:p>
        </p:txBody>
      </p:sp>
    </p:spTree>
    <p:extLst>
      <p:ext uri="{BB962C8B-B14F-4D97-AF65-F5344CB8AC3E}">
        <p14:creationId xmlns:p14="http://schemas.microsoft.com/office/powerpoint/2010/main" val="121949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A5C31F4-4F3F-4EB0-81D4-ADFC4443C1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</a:t>
            </a:fld>
            <a:endParaRPr lang="zh-CN" altLang="en-US"/>
          </a:p>
        </p:txBody>
      </p:sp>
      <p:sp>
        <p:nvSpPr>
          <p:cNvPr id="3" name="Teardrop 79">
            <a:extLst>
              <a:ext uri="{FF2B5EF4-FFF2-40B4-BE49-F238E27FC236}">
                <a16:creationId xmlns:a16="http://schemas.microsoft.com/office/drawing/2014/main" id="{077BE7A8-38F5-47C2-BA65-287FF0668748}"/>
              </a:ext>
            </a:extLst>
          </p:cNvPr>
          <p:cNvSpPr>
            <a:spLocks noChangeAspect="1"/>
          </p:cNvSpPr>
          <p:nvPr/>
        </p:nvSpPr>
        <p:spPr>
          <a:xfrm rot="8068996">
            <a:off x="2732405" y="1272540"/>
            <a:ext cx="3679825" cy="3679825"/>
          </a:xfrm>
          <a:prstGeom prst="teardrop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865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0E41E33-0FFC-42B2-8E70-91DAD77173B6}"/>
              </a:ext>
            </a:extLst>
          </p:cNvPr>
          <p:cNvSpPr txBox="1"/>
          <p:nvPr/>
        </p:nvSpPr>
        <p:spPr>
          <a:xfrm>
            <a:off x="3439160" y="1958975"/>
            <a:ext cx="22669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</a:p>
          <a:p>
            <a:pPr algn="ctr"/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中断系统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基本概念</a:t>
            </a:r>
          </a:p>
        </p:txBody>
      </p:sp>
    </p:spTree>
    <p:extLst>
      <p:ext uri="{BB962C8B-B14F-4D97-AF65-F5344CB8AC3E}">
        <p14:creationId xmlns:p14="http://schemas.microsoft.com/office/powerpoint/2010/main" val="271187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DA1B89-BA04-40AD-904F-9EEF3F674E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30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8474B2-4D2B-4E77-8A33-603718E021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*</a:t>
            </a:r>
            <a:r>
              <a:rPr lang="zh-CN" altLang="en-US" dirty="0"/>
              <a:t>扩展内容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38FFE0-0CDE-4839-A316-B8CC612651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中断与计算机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A4FF5C-E3C6-4D7F-B91A-E278C41383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dirty="0"/>
              <a:t>数据传送的双方平时</a:t>
            </a:r>
            <a:r>
              <a:rPr lang="zh-CN" altLang="en-US" dirty="0">
                <a:solidFill>
                  <a:srgbClr val="A5272B"/>
                </a:solidFill>
              </a:rPr>
              <a:t>各自做自己的工作</a:t>
            </a:r>
            <a:r>
              <a:rPr lang="zh-CN" altLang="en-US" dirty="0"/>
              <a:t>，一旦甲方要求与乙方进行数据传送，就</a:t>
            </a:r>
            <a:r>
              <a:rPr lang="zh-CN" altLang="en-US" dirty="0">
                <a:solidFill>
                  <a:srgbClr val="A5272B"/>
                </a:solidFill>
              </a:rPr>
              <a:t>主动</a:t>
            </a:r>
            <a:r>
              <a:rPr lang="zh-CN" altLang="en-US" dirty="0"/>
              <a:t>发出信号提出申请，乙方接到申请后若同意传送，</a:t>
            </a:r>
            <a:r>
              <a:rPr lang="zh-CN" altLang="en-US" dirty="0">
                <a:solidFill>
                  <a:srgbClr val="A5272B"/>
                </a:solidFill>
              </a:rPr>
              <a:t>安排好当前的工作</a:t>
            </a:r>
            <a:r>
              <a:rPr lang="zh-CN" altLang="en-US" dirty="0"/>
              <a:t>，再</a:t>
            </a:r>
            <a:r>
              <a:rPr lang="zh-CN" altLang="en-US" dirty="0">
                <a:solidFill>
                  <a:srgbClr val="A5272B"/>
                </a:solidFill>
              </a:rPr>
              <a:t>响应</a:t>
            </a:r>
            <a:r>
              <a:rPr lang="zh-CN" altLang="en-US" dirty="0"/>
              <a:t>与甲方发生数据传送。完事后，回去继续做</a:t>
            </a:r>
            <a:r>
              <a:rPr lang="zh-CN" altLang="en-US" dirty="0">
                <a:solidFill>
                  <a:srgbClr val="A5272B"/>
                </a:solidFill>
              </a:rPr>
              <a:t>打断前的工作</a:t>
            </a:r>
            <a:r>
              <a:rPr lang="zh-CN" altLang="en-US" dirty="0"/>
              <a:t>。 </a:t>
            </a:r>
            <a:endParaRPr lang="en-US" altLang="zh-CN" dirty="0"/>
          </a:p>
          <a:p>
            <a:pPr>
              <a:lnSpc>
                <a:spcPct val="130000"/>
              </a:lnSpc>
            </a:pPr>
            <a:r>
              <a:rPr lang="zh-CN" altLang="en-US" dirty="0">
                <a:sym typeface="Webdings" panose="05030102010509060703" pitchFamily="18" charset="2"/>
              </a:rPr>
              <a:t>中断功能强弱是计算机性能优劣的重要标志：</a:t>
            </a:r>
            <a:endParaRPr lang="en-US" altLang="zh-CN" dirty="0">
              <a:sym typeface="Webdings" panose="05030102010509060703" pitchFamily="18" charset="2"/>
            </a:endParaRPr>
          </a:p>
          <a:p>
            <a:pPr lvl="1">
              <a:lnSpc>
                <a:spcPct val="130000"/>
              </a:lnSpc>
            </a:pPr>
            <a:r>
              <a:rPr lang="zh-CN" altLang="en-US" dirty="0"/>
              <a:t>提高</a:t>
            </a:r>
            <a:r>
              <a:rPr lang="en-US" altLang="zh-CN" dirty="0"/>
              <a:t>CPU</a:t>
            </a:r>
            <a:r>
              <a:rPr lang="zh-CN" altLang="en-US" dirty="0"/>
              <a:t>效率</a:t>
            </a:r>
            <a:endParaRPr lang="en-US" altLang="zh-CN" dirty="0"/>
          </a:p>
          <a:p>
            <a:pPr lvl="1">
              <a:lnSpc>
                <a:spcPct val="130000"/>
              </a:lnSpc>
            </a:pPr>
            <a:r>
              <a:rPr lang="zh-CN" altLang="en-US" dirty="0"/>
              <a:t>解决速度矛盾</a:t>
            </a:r>
            <a:endParaRPr lang="en-US" altLang="zh-CN" dirty="0"/>
          </a:p>
          <a:p>
            <a:pPr lvl="1">
              <a:lnSpc>
                <a:spcPct val="130000"/>
              </a:lnSpc>
            </a:pPr>
            <a:r>
              <a:rPr lang="zh-CN" altLang="en-US" dirty="0"/>
              <a:t>实现并行工作</a:t>
            </a:r>
            <a:endParaRPr lang="en-US" altLang="zh-CN" dirty="0"/>
          </a:p>
          <a:p>
            <a:pPr lvl="1">
              <a:lnSpc>
                <a:spcPct val="130000"/>
              </a:lnSpc>
            </a:pPr>
            <a:r>
              <a:rPr lang="zh-CN" altLang="en-US" dirty="0"/>
              <a:t>应付突发事件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2113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9DA1B89-BA04-40AD-904F-9EEF3F674E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31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8474B2-4D2B-4E77-8A33-603718E021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下节预告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38FFE0-0CDE-4839-A316-B8CC612651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4835809" cy="422275"/>
          </a:xfrm>
        </p:spPr>
        <p:txBody>
          <a:bodyPr/>
          <a:lstStyle/>
          <a:p>
            <a:r>
              <a:rPr lang="zh-CN" altLang="en-US" dirty="0"/>
              <a:t>定时器与定时器中断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A4FF5C-E3C6-4D7F-B91A-E278C41383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软件延时的不足或坏处？</a:t>
            </a:r>
            <a:endParaRPr lang="en-US" altLang="zh-CN" dirty="0"/>
          </a:p>
          <a:p>
            <a:pPr lvl="1"/>
            <a:r>
              <a:rPr lang="zh-CN" altLang="en-US" dirty="0"/>
              <a:t>准确延时</a:t>
            </a:r>
            <a:endParaRPr lang="en-US" altLang="zh-CN" dirty="0"/>
          </a:p>
          <a:p>
            <a:pPr lvl="1"/>
            <a:r>
              <a:rPr lang="zh-CN" altLang="en-US" dirty="0"/>
              <a:t>同时控制多个外设</a:t>
            </a:r>
            <a:endParaRPr lang="en-US" altLang="zh-CN" dirty="0"/>
          </a:p>
          <a:p>
            <a:r>
              <a:rPr lang="zh-CN" altLang="en-US" dirty="0"/>
              <a:t>如何配置定时器中断？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B2BDED1F-55E8-467A-8368-6D665C1B5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878374"/>
              </p:ext>
            </p:extLst>
          </p:nvPr>
        </p:nvGraphicFramePr>
        <p:xfrm>
          <a:off x="952500" y="4606952"/>
          <a:ext cx="7239000" cy="83439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04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195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B7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B6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B5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B4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B3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B2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195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TF1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TR1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TF0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TR0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IE1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IT1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IE0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IT0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BFDF4E91-187C-4301-8045-CED6D7A243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997292"/>
              </p:ext>
            </p:extLst>
          </p:nvPr>
        </p:nvGraphicFramePr>
        <p:xfrm>
          <a:off x="952500" y="3516630"/>
          <a:ext cx="7239000" cy="834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4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7195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B7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B6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B5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B4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B3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B2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B0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195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EA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/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/(ET2)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ES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ET1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EX1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ET0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100" strike="noStrike" kern="1200" cap="none" dirty="0"/>
                        <a:t>EX0</a:t>
                      </a:r>
                      <a:endParaRPr lang="ko-KR" altLang="en-US" sz="2100" b="1" strike="noStrike" kern="1200" cap="none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86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AB703C2-482A-4ED5-9F76-D5B19939993B}"/>
              </a:ext>
            </a:extLst>
          </p:cNvPr>
          <p:cNvSpPr/>
          <p:nvPr/>
        </p:nvSpPr>
        <p:spPr>
          <a:xfrm>
            <a:off x="1403350" y="1092200"/>
            <a:ext cx="6553200" cy="455295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FEBBFC37-EA91-4F6A-BFD7-86B17B9B5178}"/>
              </a:ext>
            </a:extLst>
          </p:cNvPr>
          <p:cNvCxnSpPr/>
          <p:nvPr/>
        </p:nvCxnSpPr>
        <p:spPr>
          <a:xfrm>
            <a:off x="3207124" y="3328142"/>
            <a:ext cx="2736476" cy="0"/>
          </a:xfrm>
          <a:prstGeom prst="line">
            <a:avLst/>
          </a:prstGeom>
          <a:ln w="41275" cmpd="sng">
            <a:solidFill>
              <a:schemeClr val="accent1"/>
            </a:solidFill>
            <a:prstDash val="soli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560413DE-EA51-4F80-9942-38B8FCFA1F4C}"/>
              </a:ext>
            </a:extLst>
          </p:cNvPr>
          <p:cNvSpPr txBox="1"/>
          <p:nvPr/>
        </p:nvSpPr>
        <p:spPr>
          <a:xfrm>
            <a:off x="3207124" y="3342438"/>
            <a:ext cx="27364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感谢倾听</a:t>
            </a:r>
            <a:endParaRPr lang="en-US" altLang="zh-CN" sz="4800" b="1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en-US" altLang="zh-CN" sz="4800" b="1" dirty="0">
                <a:solidFill>
                  <a:schemeClr val="accent1"/>
                </a:solidFill>
                <a:ea typeface="华文中宋" panose="02010600040101010101" pitchFamily="2" charset="-122"/>
              </a:rPr>
              <a:t>The End</a:t>
            </a:r>
            <a:endParaRPr lang="zh-CN" altLang="en-US" sz="4800" b="1" dirty="0">
              <a:solidFill>
                <a:schemeClr val="accent1"/>
              </a:solidFill>
              <a:ea typeface="华文中宋" panose="02010600040101010101" pitchFamily="2" charset="-122"/>
            </a:endParaRPr>
          </a:p>
        </p:txBody>
      </p:sp>
      <p:pic>
        <p:nvPicPr>
          <p:cNvPr id="6" name="Picture 2" descr="https://gimg2.baidu.com/image_search/src=http%3A%2F%2Fwww.hzjux.com%2Fuploads%2Fallimg%2F181213%2F1-1Q2131K451G2.jpg&amp;refer=http%3A%2F%2Fwww.hzjux.com&amp;app=2002&amp;size=f9999,10000&amp;q=a80&amp;n=0&amp;g=0n&amp;fmt=jpeg?sec=1637674863&amp;t=abb044b0910e3ad9748487be04fc36f5">
            <a:extLst>
              <a:ext uri="{FF2B5EF4-FFF2-40B4-BE49-F238E27FC236}">
                <a16:creationId xmlns:a16="http://schemas.microsoft.com/office/drawing/2014/main" id="{E724A717-2AF3-4A6F-BF22-EFA0F583C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124" y="1425341"/>
            <a:ext cx="2721626" cy="15696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613457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8AD8D7-D36A-4088-B341-B574F09DCD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33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C9B97F-7C44-49B1-8E83-CD1CA46A7F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课后作业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1CB264-94D7-4322-B69B-41CD22649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5441972" cy="422275"/>
          </a:xfrm>
        </p:spPr>
        <p:txBody>
          <a:bodyPr/>
          <a:lstStyle/>
          <a:p>
            <a:r>
              <a:rPr lang="zh-CN" altLang="en-US" dirty="0"/>
              <a:t>中断系统的实现（</a:t>
            </a:r>
            <a:r>
              <a:rPr lang="en-US" altLang="zh-CN" dirty="0"/>
              <a:t>100</a:t>
            </a:r>
            <a:r>
              <a:rPr lang="zh-CN" altLang="en-US" dirty="0"/>
              <a:t>分）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3A21F5-AFFC-4233-BF95-1454CE4642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457200" indent="-457200">
              <a:lnSpc>
                <a:spcPts val="2400"/>
              </a:lnSpc>
              <a:buFont typeface="+mj-lt"/>
              <a:buAutoNum type="arabicPeriod"/>
            </a:pPr>
            <a:r>
              <a:rPr lang="en-US" altLang="zh-CN" sz="2000" dirty="0"/>
              <a:t>(40</a:t>
            </a:r>
            <a:r>
              <a:rPr lang="zh-CN" altLang="en-US" sz="2000" dirty="0"/>
              <a:t>分</a:t>
            </a:r>
            <a:r>
              <a:rPr lang="en-US" altLang="zh-CN" sz="2000" dirty="0"/>
              <a:t>+10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回顾以往培训的作业或其他课外实验，选择其中</a:t>
            </a:r>
            <a:r>
              <a:rPr lang="zh-CN" altLang="en-US" sz="2000" dirty="0">
                <a:solidFill>
                  <a:srgbClr val="C00000"/>
                </a:solidFill>
              </a:rPr>
              <a:t>至少一个</a:t>
            </a:r>
            <a:r>
              <a:rPr lang="zh-CN" altLang="en-US" sz="2000" dirty="0"/>
              <a:t>程序使用</a:t>
            </a:r>
            <a:r>
              <a:rPr lang="zh-CN" altLang="en-US" sz="2000" dirty="0">
                <a:solidFill>
                  <a:srgbClr val="A5272B"/>
                </a:solidFill>
              </a:rPr>
              <a:t>外部中断</a:t>
            </a:r>
            <a:r>
              <a:rPr lang="zh-CN" altLang="en-US" sz="2000" dirty="0"/>
              <a:t>实现，并选择一个程序绘制</a:t>
            </a:r>
            <a:r>
              <a:rPr lang="zh-CN" altLang="en-US" sz="2000" dirty="0">
                <a:solidFill>
                  <a:srgbClr val="C00000"/>
                </a:solidFill>
              </a:rPr>
              <a:t>流程图</a:t>
            </a:r>
            <a:r>
              <a:rPr lang="zh-CN" altLang="en-US" sz="2000" dirty="0"/>
              <a:t>，视数量和难度</a:t>
            </a:r>
            <a:r>
              <a:rPr lang="zh-CN" altLang="en-US" sz="2000" dirty="0">
                <a:solidFill>
                  <a:srgbClr val="C00000"/>
                </a:solidFill>
              </a:rPr>
              <a:t>酌情加分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 marL="457200" indent="-457200">
              <a:lnSpc>
                <a:spcPts val="2400"/>
              </a:lnSpc>
              <a:buFont typeface="+mj-lt"/>
              <a:buAutoNum type="arabicPeriod"/>
            </a:pPr>
            <a:r>
              <a:rPr lang="en-US" altLang="zh-CN" sz="2000" dirty="0"/>
              <a:t>(50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通过</a:t>
            </a:r>
            <a:r>
              <a:rPr lang="zh-CN" altLang="en-US" sz="2000" dirty="0">
                <a:solidFill>
                  <a:srgbClr val="A5272B"/>
                </a:solidFill>
              </a:rPr>
              <a:t>两个独立按键</a:t>
            </a:r>
            <a:r>
              <a:rPr lang="zh-CN" altLang="en-US" sz="2000" dirty="0"/>
              <a:t>实现</a:t>
            </a:r>
            <a:r>
              <a:rPr lang="zh-CN" altLang="en-US" sz="2000" dirty="0">
                <a:solidFill>
                  <a:srgbClr val="C00000"/>
                </a:solidFill>
              </a:rPr>
              <a:t>外部中断</a:t>
            </a:r>
            <a:r>
              <a:rPr lang="en-US" altLang="zh-CN" sz="2000" dirty="0">
                <a:solidFill>
                  <a:srgbClr val="C00000"/>
                </a:solidFill>
              </a:rPr>
              <a:t>0</a:t>
            </a:r>
            <a:r>
              <a:rPr lang="zh-CN" altLang="en-US" sz="2000" dirty="0">
                <a:solidFill>
                  <a:srgbClr val="C00000"/>
                </a:solidFill>
              </a:rPr>
              <a:t>和外部中断</a:t>
            </a:r>
            <a:r>
              <a:rPr lang="en-US" altLang="zh-CN" sz="2000" dirty="0">
                <a:solidFill>
                  <a:srgbClr val="C00000"/>
                </a:solidFill>
              </a:rPr>
              <a:t>1</a:t>
            </a:r>
            <a:r>
              <a:rPr lang="zh-CN" altLang="en-US" sz="2000" dirty="0"/>
              <a:t>分别控制</a:t>
            </a:r>
            <a:r>
              <a:rPr lang="en-US" altLang="zh-CN" sz="2000" dirty="0">
                <a:solidFill>
                  <a:srgbClr val="A5272B"/>
                </a:solidFill>
              </a:rPr>
              <a:t>8</a:t>
            </a:r>
            <a:r>
              <a:rPr lang="zh-CN" altLang="en-US" sz="2000" dirty="0">
                <a:solidFill>
                  <a:srgbClr val="A5272B"/>
                </a:solidFill>
              </a:rPr>
              <a:t>位</a:t>
            </a:r>
            <a:r>
              <a:rPr lang="en-US" altLang="zh-CN" sz="2000" dirty="0">
                <a:solidFill>
                  <a:srgbClr val="A5272B"/>
                </a:solidFill>
              </a:rPr>
              <a:t>LED</a:t>
            </a:r>
            <a:r>
              <a:rPr lang="zh-CN" altLang="en-US" sz="2000" dirty="0">
                <a:solidFill>
                  <a:srgbClr val="A5272B"/>
                </a:solidFill>
              </a:rPr>
              <a:t>中某一位</a:t>
            </a:r>
            <a:r>
              <a:rPr lang="zh-CN" altLang="en-US" sz="2000" dirty="0"/>
              <a:t>小灯的</a:t>
            </a:r>
            <a:r>
              <a:rPr lang="zh-CN" altLang="en-US" sz="2000" dirty="0">
                <a:solidFill>
                  <a:srgbClr val="A5272B"/>
                </a:solidFill>
              </a:rPr>
              <a:t>闪烁与移位</a:t>
            </a:r>
            <a:r>
              <a:rPr lang="zh-CN" altLang="en-US" sz="2000" dirty="0"/>
              <a:t>，并对当前功能可能存在的</a:t>
            </a:r>
            <a:r>
              <a:rPr lang="zh-CN" altLang="en-US" sz="2000" dirty="0">
                <a:solidFill>
                  <a:srgbClr val="C00000"/>
                </a:solidFill>
              </a:rPr>
              <a:t>不合理的地方</a:t>
            </a:r>
            <a:r>
              <a:rPr lang="zh-CN" altLang="en-US" sz="2000" dirty="0"/>
              <a:t>进行适当改进，代码编写</a:t>
            </a:r>
            <a:r>
              <a:rPr lang="zh-CN" altLang="en-US" sz="2000" dirty="0">
                <a:solidFill>
                  <a:srgbClr val="C00000"/>
                </a:solidFill>
              </a:rPr>
              <a:t>符合规范</a:t>
            </a:r>
            <a:r>
              <a:rPr lang="zh-CN" altLang="en-US" sz="2000" dirty="0"/>
              <a:t>且须有</a:t>
            </a:r>
            <a:r>
              <a:rPr lang="zh-CN" altLang="en-US" sz="2000" dirty="0">
                <a:solidFill>
                  <a:srgbClr val="C00000"/>
                </a:solidFill>
              </a:rPr>
              <a:t>适当的注释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 marL="457200" indent="-457200">
              <a:lnSpc>
                <a:spcPts val="2400"/>
              </a:lnSpc>
              <a:buFont typeface="+mj-lt"/>
              <a:buAutoNum type="arabicPeriod"/>
            </a:pPr>
            <a:r>
              <a:rPr lang="en-US" altLang="zh-CN" sz="2000" dirty="0"/>
              <a:t>(10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简答题：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①</a:t>
            </a:r>
            <a:r>
              <a:rPr lang="en-US" altLang="zh-CN" sz="2000" dirty="0"/>
              <a:t>(4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谈谈你对</a:t>
            </a:r>
            <a:r>
              <a:rPr lang="zh-CN" altLang="en-US" sz="2000" dirty="0">
                <a:solidFill>
                  <a:srgbClr val="C00000"/>
                </a:solidFill>
              </a:rPr>
              <a:t>中断</a:t>
            </a:r>
            <a:r>
              <a:rPr lang="zh-CN" altLang="en-US" sz="2000" dirty="0"/>
              <a:t>的认识？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②</a:t>
            </a:r>
            <a:r>
              <a:rPr lang="en-US" altLang="zh-CN" sz="2000" dirty="0"/>
              <a:t>(6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结合</a:t>
            </a:r>
            <a:r>
              <a:rPr lang="zh-CN" altLang="en-US" sz="2000" dirty="0">
                <a:solidFill>
                  <a:srgbClr val="C00000"/>
                </a:solidFill>
              </a:rPr>
              <a:t>自身代码的调试过程</a:t>
            </a:r>
            <a:r>
              <a:rPr lang="zh-CN" altLang="en-US" sz="2000" dirty="0"/>
              <a:t>，谈谈在</a:t>
            </a:r>
            <a:r>
              <a:rPr lang="en-US" altLang="zh-CN" sz="2000" dirty="0"/>
              <a:t>51</a:t>
            </a:r>
            <a:r>
              <a:rPr lang="zh-CN" altLang="en-US" sz="2000" dirty="0"/>
              <a:t>单片机实现外部中断时需要注意什么？</a:t>
            </a:r>
            <a:endParaRPr lang="en-US" altLang="zh-CN" sz="2000" dirty="0"/>
          </a:p>
          <a:p>
            <a:pPr marL="457200" indent="-457200">
              <a:lnSpc>
                <a:spcPts val="2400"/>
              </a:lnSpc>
              <a:buFont typeface="+mj-lt"/>
              <a:buAutoNum type="arabicPeriod"/>
            </a:pPr>
            <a:r>
              <a:rPr lang="en-US" altLang="zh-CN" sz="2000" dirty="0"/>
              <a:t>(+20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预习或提前学习并实现定时器中断：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①</a:t>
            </a:r>
            <a:r>
              <a:rPr lang="en-US" altLang="zh-CN" sz="2000" dirty="0"/>
              <a:t>(2</a:t>
            </a:r>
            <a:r>
              <a:rPr lang="zh-CN" altLang="en-US" sz="2000" dirty="0"/>
              <a:t>分</a:t>
            </a:r>
            <a:r>
              <a:rPr lang="en-US" altLang="zh-CN" sz="2000" dirty="0"/>
              <a:t>)51</a:t>
            </a:r>
            <a:r>
              <a:rPr lang="zh-CN" altLang="en-US" sz="2000" dirty="0"/>
              <a:t>单片机定时器中断有哪几种实现方式？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②</a:t>
            </a:r>
            <a:r>
              <a:rPr lang="en-US" altLang="zh-CN" sz="2000" dirty="0"/>
              <a:t>(3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实现</a:t>
            </a:r>
            <a:r>
              <a:rPr lang="en-US" altLang="zh-CN" sz="2000" dirty="0"/>
              <a:t>51</a:t>
            </a:r>
            <a:r>
              <a:rPr lang="zh-CN" altLang="en-US" sz="2000" dirty="0"/>
              <a:t>单片机定时器中断之前需要配置哪些寄存器？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③</a:t>
            </a:r>
            <a:r>
              <a:rPr lang="en-US" altLang="zh-CN" sz="2000" dirty="0"/>
              <a:t>(15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编程实现定时器控制</a:t>
            </a:r>
            <a:r>
              <a:rPr lang="en-US" altLang="zh-CN" sz="2000" dirty="0"/>
              <a:t>LED</a:t>
            </a:r>
            <a:r>
              <a:rPr lang="zh-CN" altLang="en-US" sz="2000" dirty="0"/>
              <a:t>按照</a:t>
            </a:r>
            <a:r>
              <a:rPr lang="en-US" altLang="zh-CN" sz="2000" dirty="0"/>
              <a:t>500ms</a:t>
            </a:r>
            <a:r>
              <a:rPr lang="zh-CN" altLang="en-US" sz="2000" dirty="0"/>
              <a:t>时间间隔闪烁。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40093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8AD8D7-D36A-4088-B341-B574F09DCD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34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C9B97F-7C44-49B1-8E83-CD1CA46A7F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课后作业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1CB264-94D7-4322-B69B-41CD22649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6400822" cy="422275"/>
          </a:xfrm>
        </p:spPr>
        <p:txBody>
          <a:bodyPr/>
          <a:lstStyle/>
          <a:p>
            <a:r>
              <a:rPr lang="zh-CN" altLang="en-US" dirty="0"/>
              <a:t>中断系统的实现</a:t>
            </a:r>
            <a:r>
              <a:rPr lang="en-US" altLang="zh-CN" dirty="0"/>
              <a:t>-</a:t>
            </a:r>
            <a:r>
              <a:rPr lang="zh-CN" altLang="en-US" dirty="0"/>
              <a:t>说明与要求：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3A21F5-AFFC-4233-BF95-1454CE4642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第一题需要在程序文件</a:t>
            </a:r>
            <a:r>
              <a:rPr lang="en-US" altLang="zh-CN" dirty="0"/>
              <a:t>(.c)</a:t>
            </a:r>
            <a:r>
              <a:rPr lang="zh-CN" altLang="en-US" dirty="0"/>
              <a:t>开头通过注释介绍</a:t>
            </a:r>
            <a:r>
              <a:rPr lang="zh-CN" altLang="en-US" dirty="0">
                <a:solidFill>
                  <a:srgbClr val="A5272B"/>
                </a:solidFill>
              </a:rPr>
              <a:t>实现的功能</a:t>
            </a:r>
            <a:r>
              <a:rPr lang="zh-CN" altLang="en-US" dirty="0"/>
              <a:t>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本次作业</a:t>
            </a:r>
            <a:r>
              <a:rPr lang="en-US" altLang="zh-CN" dirty="0">
                <a:solidFill>
                  <a:srgbClr val="C00000"/>
                </a:solidFill>
              </a:rPr>
              <a:t>11</a:t>
            </a:r>
            <a:r>
              <a:rPr lang="zh-CN" altLang="en-US" dirty="0">
                <a:solidFill>
                  <a:srgbClr val="C00000"/>
                </a:solidFill>
              </a:rPr>
              <a:t>月</a:t>
            </a:r>
            <a:r>
              <a:rPr lang="en-US" altLang="zh-CN" dirty="0">
                <a:solidFill>
                  <a:srgbClr val="C00000"/>
                </a:solidFill>
              </a:rPr>
              <a:t>6</a:t>
            </a:r>
            <a:r>
              <a:rPr lang="zh-CN" altLang="en-US" dirty="0">
                <a:solidFill>
                  <a:srgbClr val="C00000"/>
                </a:solidFill>
              </a:rPr>
              <a:t>日（星期六）</a:t>
            </a:r>
            <a:r>
              <a:rPr lang="en-US" altLang="zh-CN" dirty="0">
                <a:solidFill>
                  <a:srgbClr val="C00000"/>
                </a:solidFill>
              </a:rPr>
              <a:t>23:59</a:t>
            </a:r>
            <a:r>
              <a:rPr lang="zh-CN" altLang="en-US" dirty="0"/>
              <a:t>截止，作业以</a:t>
            </a:r>
            <a:r>
              <a:rPr lang="zh-CN" altLang="en-US" dirty="0">
                <a:solidFill>
                  <a:srgbClr val="C00000"/>
                </a:solidFill>
              </a:rPr>
              <a:t>“学号</a:t>
            </a:r>
            <a:r>
              <a:rPr lang="en-US" altLang="zh-CN" dirty="0">
                <a:solidFill>
                  <a:srgbClr val="C00000"/>
                </a:solidFill>
              </a:rPr>
              <a:t>-</a:t>
            </a:r>
            <a:r>
              <a:rPr lang="zh-CN" altLang="en-US" dirty="0">
                <a:solidFill>
                  <a:srgbClr val="C00000"/>
                </a:solidFill>
              </a:rPr>
              <a:t>姓名</a:t>
            </a:r>
            <a:r>
              <a:rPr lang="en-US" altLang="zh-CN" dirty="0">
                <a:solidFill>
                  <a:srgbClr val="C00000"/>
                </a:solidFill>
              </a:rPr>
              <a:t>-</a:t>
            </a:r>
            <a:r>
              <a:rPr lang="zh-CN" altLang="en-US" dirty="0">
                <a:solidFill>
                  <a:srgbClr val="C00000"/>
                </a:solidFill>
              </a:rPr>
              <a:t>第四次作业”</a:t>
            </a:r>
            <a:r>
              <a:rPr lang="zh-CN" altLang="en-US" dirty="0"/>
              <a:t>格式命名发送至</a:t>
            </a:r>
            <a:r>
              <a:rPr lang="en-US" altLang="zh-CN" dirty="0">
                <a:solidFill>
                  <a:srgbClr val="C00000"/>
                </a:solidFill>
              </a:rPr>
              <a:t>413732041@qq.com</a:t>
            </a:r>
            <a:r>
              <a:rPr lang="zh-CN" altLang="en-US" dirty="0"/>
              <a:t>，邮件标题与文件名相一致；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根据</a:t>
            </a:r>
            <a:r>
              <a:rPr lang="zh-CN" altLang="en-US" dirty="0">
                <a:solidFill>
                  <a:srgbClr val="C00000"/>
                </a:solidFill>
              </a:rPr>
              <a:t>题号</a:t>
            </a:r>
            <a:r>
              <a:rPr lang="zh-CN" altLang="en-US" dirty="0"/>
              <a:t>创建文件夹，并统一打包，主要包含程序文件</a:t>
            </a:r>
            <a:r>
              <a:rPr lang="en-US" altLang="zh-CN" dirty="0"/>
              <a:t>(.c) </a:t>
            </a:r>
            <a:r>
              <a:rPr lang="zh-CN" altLang="en-US" dirty="0"/>
              <a:t>运行文件</a:t>
            </a:r>
            <a:r>
              <a:rPr lang="en-US" altLang="zh-CN" dirty="0"/>
              <a:t>(.hex) </a:t>
            </a:r>
            <a:r>
              <a:rPr lang="zh-CN" altLang="en-US" dirty="0"/>
              <a:t>仿真文件</a:t>
            </a:r>
            <a:r>
              <a:rPr lang="en-US" altLang="zh-CN" dirty="0"/>
              <a:t>(.</a:t>
            </a:r>
            <a:r>
              <a:rPr lang="en-US" altLang="zh-CN" dirty="0" err="1"/>
              <a:t>pdsprj</a:t>
            </a:r>
            <a:r>
              <a:rPr lang="en-US" altLang="zh-CN" dirty="0"/>
              <a:t>)</a:t>
            </a:r>
            <a:r>
              <a:rPr lang="zh-CN" altLang="en-US" dirty="0"/>
              <a:t>、流程图</a:t>
            </a:r>
            <a:r>
              <a:rPr lang="en-US" altLang="zh-CN" dirty="0"/>
              <a:t>(.pdf</a:t>
            </a:r>
            <a:r>
              <a:rPr lang="zh-CN" altLang="en-US" dirty="0"/>
              <a:t>或图片格式</a:t>
            </a:r>
            <a:r>
              <a:rPr lang="en-US" altLang="zh-CN" dirty="0"/>
              <a:t>)</a:t>
            </a:r>
            <a:r>
              <a:rPr lang="zh-CN" altLang="en-US" dirty="0"/>
              <a:t>、运行视频、简答题（</a:t>
            </a:r>
            <a:r>
              <a:rPr lang="en-US" altLang="zh-CN" dirty="0"/>
              <a:t>.doc/.docx/.txt/.pdf/</a:t>
            </a:r>
            <a:r>
              <a:rPr lang="zh-CN" altLang="en-US" dirty="0"/>
              <a:t>图片格式）等，有实物的同学不需要提交仿真文件；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视频要求清晰呈现实验现象，最好压缩到</a:t>
            </a:r>
            <a:r>
              <a:rPr lang="en-US" altLang="zh-CN" dirty="0">
                <a:solidFill>
                  <a:srgbClr val="C00000"/>
                </a:solidFill>
              </a:rPr>
              <a:t>10M</a:t>
            </a:r>
            <a:r>
              <a:rPr lang="zh-CN" altLang="en-US" dirty="0">
                <a:solidFill>
                  <a:srgbClr val="C00000"/>
                </a:solidFill>
              </a:rPr>
              <a:t>以内</a:t>
            </a:r>
            <a:r>
              <a:rPr lang="zh-CN" altLang="en-US" dirty="0"/>
              <a:t>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流程图可以</a:t>
            </a:r>
            <a:r>
              <a:rPr lang="zh-CN" altLang="en-US" dirty="0">
                <a:solidFill>
                  <a:srgbClr val="C00000"/>
                </a:solidFill>
              </a:rPr>
              <a:t>手绘或软件绘制</a:t>
            </a:r>
            <a:r>
              <a:rPr lang="zh-CN" altLang="en-US" dirty="0"/>
              <a:t>，具体规范查阅相关资料。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5950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8AD8D7-D36A-4088-B341-B574F09DCD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35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C9B97F-7C44-49B1-8E83-CD1CA46A7F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课后作业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1CB264-94D7-4322-B69B-41CD22649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6400822" cy="422275"/>
          </a:xfrm>
        </p:spPr>
        <p:txBody>
          <a:bodyPr/>
          <a:lstStyle/>
          <a:p>
            <a:r>
              <a:rPr lang="zh-CN" altLang="en-US" dirty="0"/>
              <a:t>中断系统的实现</a:t>
            </a:r>
            <a:r>
              <a:rPr lang="en-US" altLang="zh-CN" dirty="0"/>
              <a:t>-</a:t>
            </a:r>
            <a:r>
              <a:rPr lang="zh-CN" altLang="en-US" dirty="0"/>
              <a:t>说明与要求：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1296D93-97CA-4DAE-A814-67710B3072E2}"/>
              </a:ext>
            </a:extLst>
          </p:cNvPr>
          <p:cNvSpPr txBox="1"/>
          <p:nvPr/>
        </p:nvSpPr>
        <p:spPr>
          <a:xfrm>
            <a:off x="2101849" y="5829985"/>
            <a:ext cx="49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▲流程图图例规范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88D3AB7-FD97-4EB0-A759-DEFDAA146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338" y="1280994"/>
            <a:ext cx="6065321" cy="4548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53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8AD8D7-D36A-4088-B341-B574F09DCD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36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C9B97F-7C44-49B1-8E83-CD1CA46A7F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课后作业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1CB264-94D7-4322-B69B-41CD22649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6400822" cy="422275"/>
          </a:xfrm>
        </p:spPr>
        <p:txBody>
          <a:bodyPr/>
          <a:lstStyle/>
          <a:p>
            <a:r>
              <a:rPr lang="zh-CN" altLang="en-US" dirty="0"/>
              <a:t>中断系统的实现</a:t>
            </a:r>
            <a:r>
              <a:rPr lang="en-US" altLang="zh-CN" dirty="0"/>
              <a:t>-</a:t>
            </a:r>
            <a:r>
              <a:rPr lang="zh-CN" altLang="en-US" dirty="0"/>
              <a:t>说明与要求：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1296D93-97CA-4DAE-A814-67710B3072E2}"/>
              </a:ext>
            </a:extLst>
          </p:cNvPr>
          <p:cNvSpPr txBox="1"/>
          <p:nvPr/>
        </p:nvSpPr>
        <p:spPr>
          <a:xfrm>
            <a:off x="2101849" y="5829985"/>
            <a:ext cx="49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▲流程图样例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036E522-0536-44C2-BE1C-803946D75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178" y="1214217"/>
            <a:ext cx="6055643" cy="454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4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8AD8D7-D36A-4088-B341-B574F09DCD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37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C9B97F-7C44-49B1-8E83-CD1CA46A7F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课后作业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1CB264-94D7-4322-B69B-41CD22649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6400822" cy="422275"/>
          </a:xfrm>
        </p:spPr>
        <p:txBody>
          <a:bodyPr/>
          <a:lstStyle/>
          <a:p>
            <a:r>
              <a:rPr lang="zh-CN" altLang="en-US" dirty="0"/>
              <a:t>中断系统的实现</a:t>
            </a:r>
            <a:r>
              <a:rPr lang="en-US" altLang="zh-CN" dirty="0"/>
              <a:t>-</a:t>
            </a:r>
            <a:r>
              <a:rPr lang="zh-CN" altLang="en-US" dirty="0"/>
              <a:t>说明与要求：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1296D93-97CA-4DAE-A814-67710B3072E2}"/>
              </a:ext>
            </a:extLst>
          </p:cNvPr>
          <p:cNvSpPr txBox="1"/>
          <p:nvPr/>
        </p:nvSpPr>
        <p:spPr>
          <a:xfrm>
            <a:off x="2101849" y="5829985"/>
            <a:ext cx="49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▲流程图样例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CB7DD87-F6FE-4AA6-A958-F0E807947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259" y="1256876"/>
            <a:ext cx="6097479" cy="457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26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8AD8D7-D36A-4088-B341-B574F09DCD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38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C9B97F-7C44-49B1-8E83-CD1CA46A7F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课后作业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1CB264-94D7-4322-B69B-41CD22649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6400822" cy="422275"/>
          </a:xfrm>
        </p:spPr>
        <p:txBody>
          <a:bodyPr/>
          <a:lstStyle/>
          <a:p>
            <a:r>
              <a:rPr lang="zh-CN" altLang="en-US" dirty="0"/>
              <a:t>中断系统的实现</a:t>
            </a:r>
            <a:r>
              <a:rPr lang="en-US" altLang="zh-CN" dirty="0"/>
              <a:t>-</a:t>
            </a:r>
            <a:r>
              <a:rPr lang="zh-CN" altLang="en-US" dirty="0"/>
              <a:t>说明与要求：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1296D93-97CA-4DAE-A814-67710B3072E2}"/>
              </a:ext>
            </a:extLst>
          </p:cNvPr>
          <p:cNvSpPr txBox="1"/>
          <p:nvPr/>
        </p:nvSpPr>
        <p:spPr>
          <a:xfrm>
            <a:off x="2101850" y="5808967"/>
            <a:ext cx="49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▲第二题效果演示</a:t>
            </a:r>
          </a:p>
        </p:txBody>
      </p:sp>
      <p:pic>
        <p:nvPicPr>
          <p:cNvPr id="6" name="第二题结果演示">
            <a:hlinkClick r:id="" action="ppaction://media"/>
            <a:extLst>
              <a:ext uri="{FF2B5EF4-FFF2-40B4-BE49-F238E27FC236}">
                <a16:creationId xmlns:a16="http://schemas.microsoft.com/office/drawing/2014/main" id="{A39A6759-A0D9-4381-88D7-E4CAA0AC09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8850" y="1265547"/>
            <a:ext cx="7226300" cy="454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15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8AD8D7-D36A-4088-B341-B574F09DCD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39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C9B97F-7C44-49B1-8E83-CD1CA46A7F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课后作业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1CB264-94D7-4322-B69B-41CD22649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6400822" cy="422275"/>
          </a:xfrm>
        </p:spPr>
        <p:txBody>
          <a:bodyPr/>
          <a:lstStyle/>
          <a:p>
            <a:r>
              <a:rPr lang="zh-CN" altLang="en-US" dirty="0"/>
              <a:t>中断系统的实现</a:t>
            </a:r>
            <a:r>
              <a:rPr lang="en-US" altLang="zh-CN" dirty="0"/>
              <a:t>-</a:t>
            </a:r>
            <a:r>
              <a:rPr lang="zh-CN" altLang="en-US" dirty="0"/>
              <a:t>说明与要求：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1296D93-97CA-4DAE-A814-67710B3072E2}"/>
              </a:ext>
            </a:extLst>
          </p:cNvPr>
          <p:cNvSpPr txBox="1"/>
          <p:nvPr/>
        </p:nvSpPr>
        <p:spPr>
          <a:xfrm>
            <a:off x="2101848" y="5382027"/>
            <a:ext cx="49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▲第四次培训作业文件命名规范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供参考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)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2B61711-EFCF-4BDF-B5F3-9FCFE72C2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570" y="1995641"/>
            <a:ext cx="5584860" cy="325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03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8FEBAAF-276B-416D-9013-6BF15FEC22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63B38A-B15F-497B-A6A3-F526876538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一、中断系统的基本概念</a:t>
            </a:r>
          </a:p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385CF0B-D64E-412B-913E-0A889C9D0B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中断的引入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99E0683-B3D7-414B-884A-E1C2C6E335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07966" y="1319835"/>
            <a:ext cx="3460750" cy="487362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latin typeface="Cambria" panose="02040503050406030204" pitchFamily="18" charset="0"/>
                <a:ea typeface="Cambria" panose="02040503050406030204" pitchFamily="18" charset="0"/>
              </a:rPr>
              <a:t>void main()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latin typeface="Cambria" panose="02040503050406030204" pitchFamily="18" charset="0"/>
                <a:ea typeface="Cambria" panose="02040503050406030204" pitchFamily="18" charset="0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latin typeface="Cambria" panose="02040503050406030204" pitchFamily="18" charset="0"/>
                <a:ea typeface="Cambria" panose="02040503050406030204" pitchFamily="18" charset="0"/>
              </a:rPr>
              <a:t>    LED = 0xff;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latin typeface="Cambria" panose="02040503050406030204" pitchFamily="18" charset="0"/>
                <a:ea typeface="Cambria" panose="02040503050406030204" pitchFamily="18" charset="0"/>
              </a:rPr>
              <a:t>    while (1)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latin typeface="Cambria" panose="02040503050406030204" pitchFamily="18" charset="0"/>
                <a:ea typeface="Cambria" panose="02040503050406030204" pitchFamily="18" charset="0"/>
              </a:rPr>
              <a:t>   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if (key == 0)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  Delay5ms();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  if (key == 0)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  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      LED = ~LED;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      while(key == 0);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latin typeface="Cambria" panose="02040503050406030204" pitchFamily="18" charset="0"/>
                <a:ea typeface="Cambria" panose="02040503050406030204" pitchFamily="18" charset="0"/>
              </a:rPr>
              <a:t>    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000" dirty="0">
                <a:latin typeface="Cambria" panose="02040503050406030204" pitchFamily="18" charset="0"/>
                <a:ea typeface="Cambria" panose="02040503050406030204" pitchFamily="18" charset="0"/>
              </a:rPr>
              <a:t>}</a:t>
            </a:r>
            <a:endParaRPr lang="zh-CN" altLang="en-US" sz="2000" dirty="0">
              <a:latin typeface="Cambria" panose="020405030504060302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46F0BE6-2B47-4598-BC8A-35FDF80B6DE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60975" y="3459128"/>
            <a:ext cx="2225880" cy="287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9438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D8AD8D7-D36A-4088-B341-B574F09DCD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40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C9B97F-7C44-49B1-8E83-CD1CA46A7F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课后作业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1CB264-94D7-4322-B69B-41CD22649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5441972" cy="422275"/>
          </a:xfrm>
        </p:spPr>
        <p:txBody>
          <a:bodyPr/>
          <a:lstStyle/>
          <a:p>
            <a:r>
              <a:rPr lang="zh-CN" altLang="en-US" dirty="0"/>
              <a:t>中断系统的实现</a:t>
            </a:r>
            <a:r>
              <a:rPr lang="en-US" altLang="zh-CN" dirty="0"/>
              <a:t>-</a:t>
            </a:r>
            <a:r>
              <a:rPr lang="zh-CN" altLang="en-US" dirty="0"/>
              <a:t>评分细则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3A21F5-AFFC-4233-BF95-1454CE4642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ts val="2400"/>
              </a:lnSpc>
              <a:buFont typeface="+mj-lt"/>
              <a:buAutoNum type="arabicPeriod"/>
            </a:pPr>
            <a:r>
              <a:rPr lang="en-US" altLang="zh-CN" sz="2000" dirty="0"/>
              <a:t>(40</a:t>
            </a:r>
            <a:r>
              <a:rPr lang="zh-CN" altLang="en-US" sz="2000" dirty="0"/>
              <a:t>分</a:t>
            </a:r>
            <a:r>
              <a:rPr lang="en-US" altLang="zh-CN" sz="2000" dirty="0"/>
              <a:t>+10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外部中断实现与流程图：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①</a:t>
            </a:r>
            <a:r>
              <a:rPr lang="en-US" altLang="zh-CN" sz="2000" dirty="0"/>
              <a:t>(25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外部中断实现；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②</a:t>
            </a:r>
            <a:r>
              <a:rPr lang="en-US" altLang="zh-CN" sz="2000" dirty="0"/>
              <a:t>(15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流程图：无并行，有大循环，有中断，符合规范。</a:t>
            </a:r>
            <a:endParaRPr lang="en-US" altLang="zh-CN" sz="2000" dirty="0"/>
          </a:p>
          <a:p>
            <a:pPr marL="457200" indent="-457200">
              <a:lnSpc>
                <a:spcPts val="2400"/>
              </a:lnSpc>
              <a:buFont typeface="+mj-lt"/>
              <a:buAutoNum type="arabicPeriod"/>
            </a:pPr>
            <a:r>
              <a:rPr lang="en-US" altLang="zh-CN" sz="2000" dirty="0"/>
              <a:t>(50</a:t>
            </a:r>
            <a:r>
              <a:rPr lang="zh-CN" altLang="en-US" sz="2000" dirty="0"/>
              <a:t>分</a:t>
            </a:r>
            <a:r>
              <a:rPr lang="en-US" altLang="zh-CN" sz="2000" dirty="0"/>
              <a:t>)LED</a:t>
            </a:r>
            <a:r>
              <a:rPr lang="zh-CN" altLang="en-US" sz="2000" dirty="0"/>
              <a:t>控制：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①</a:t>
            </a:r>
            <a:r>
              <a:rPr lang="en-US" altLang="zh-CN" sz="2000" dirty="0"/>
              <a:t>(10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注释与编写规范；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②</a:t>
            </a:r>
            <a:r>
              <a:rPr lang="en-US" altLang="zh-CN" sz="2000" dirty="0"/>
              <a:t>(25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正确实现</a:t>
            </a:r>
            <a:r>
              <a:rPr lang="en-US" altLang="zh-CN" sz="2000" dirty="0"/>
              <a:t>LED</a:t>
            </a:r>
            <a:r>
              <a:rPr lang="zh-CN" altLang="en-US" sz="2000" dirty="0"/>
              <a:t>的闪烁与移位控制；</a:t>
            </a:r>
            <a:endParaRPr lang="en-US" altLang="zh-CN" sz="2000" dirty="0"/>
          </a:p>
          <a:p>
            <a:pPr marL="457200" lvl="1" indent="0">
              <a:lnSpc>
                <a:spcPts val="2400"/>
              </a:lnSpc>
              <a:buNone/>
            </a:pPr>
            <a:r>
              <a:rPr lang="zh-CN" altLang="en-US" sz="2000" dirty="0"/>
              <a:t>③</a:t>
            </a:r>
            <a:r>
              <a:rPr lang="en-US" altLang="zh-CN" sz="2000" dirty="0"/>
              <a:t>(15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改正不合理的地方。</a:t>
            </a:r>
            <a:endParaRPr lang="en-US" altLang="zh-CN" sz="2000" dirty="0"/>
          </a:p>
          <a:p>
            <a:pPr marL="457200" indent="-457200">
              <a:lnSpc>
                <a:spcPts val="2400"/>
              </a:lnSpc>
              <a:buFont typeface="+mj-lt"/>
              <a:buAutoNum type="arabicPeriod"/>
            </a:pPr>
            <a:r>
              <a:rPr lang="en-US" altLang="zh-CN" sz="2000" dirty="0"/>
              <a:t>(10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简答题：字数不限，能充分表达意思即可</a:t>
            </a:r>
            <a:endParaRPr lang="en-US" altLang="zh-CN" sz="2000" dirty="0"/>
          </a:p>
          <a:p>
            <a:pPr marL="457200" indent="-457200">
              <a:lnSpc>
                <a:spcPts val="2400"/>
              </a:lnSpc>
              <a:buFont typeface="+mj-lt"/>
              <a:buAutoNum type="arabicPeriod"/>
            </a:pPr>
            <a:r>
              <a:rPr lang="en-US" altLang="zh-CN" sz="2000" dirty="0"/>
              <a:t>(+20</a:t>
            </a:r>
            <a:r>
              <a:rPr lang="zh-CN" altLang="en-US" sz="2000" dirty="0"/>
              <a:t>分</a:t>
            </a:r>
            <a:r>
              <a:rPr lang="en-US" altLang="zh-CN" sz="2000" dirty="0"/>
              <a:t>)</a:t>
            </a:r>
            <a:r>
              <a:rPr lang="zh-CN" altLang="en-US" sz="2000" dirty="0"/>
              <a:t>预习</a:t>
            </a:r>
            <a:endParaRPr lang="en-US" altLang="zh-CN" sz="2000" dirty="0"/>
          </a:p>
          <a:p>
            <a:pPr marL="0" indent="0">
              <a:lnSpc>
                <a:spcPts val="2400"/>
              </a:lnSpc>
              <a:buNone/>
            </a:pPr>
            <a:endParaRPr lang="en-US" altLang="zh-CN" sz="2000" dirty="0"/>
          </a:p>
          <a:p>
            <a:pPr marL="0" indent="0" algn="ctr">
              <a:lnSpc>
                <a:spcPts val="2400"/>
              </a:lnSpc>
              <a:buNone/>
            </a:pPr>
            <a:r>
              <a:rPr lang="zh-CN" altLang="en-US" sz="2000" u="sng" dirty="0"/>
              <a:t>若出现雷同的情况，视情节轻则</a:t>
            </a:r>
            <a:r>
              <a:rPr lang="zh-CN" altLang="en-US" sz="2000" u="sng" dirty="0">
                <a:solidFill>
                  <a:srgbClr val="C00000"/>
                </a:solidFill>
              </a:rPr>
              <a:t>扣分</a:t>
            </a:r>
            <a:r>
              <a:rPr lang="zh-CN" altLang="en-US" sz="2000" u="sng" dirty="0"/>
              <a:t>，重则此次作业</a:t>
            </a:r>
            <a:r>
              <a:rPr lang="en-US" altLang="zh-CN" sz="2000" u="sng" dirty="0">
                <a:solidFill>
                  <a:srgbClr val="C00000"/>
                </a:solidFill>
              </a:rPr>
              <a:t>0</a:t>
            </a:r>
            <a:r>
              <a:rPr lang="zh-CN" altLang="en-US" sz="2000" u="sng" dirty="0">
                <a:solidFill>
                  <a:srgbClr val="C00000"/>
                </a:solidFill>
              </a:rPr>
              <a:t>分处理</a:t>
            </a:r>
            <a:r>
              <a:rPr lang="zh-CN" altLang="en-US" sz="2000" u="sng" dirty="0"/>
              <a:t>。</a:t>
            </a:r>
            <a:endParaRPr lang="en-US" altLang="zh-CN" sz="2000" u="sng" dirty="0"/>
          </a:p>
        </p:txBody>
      </p:sp>
    </p:spTree>
    <p:extLst>
      <p:ext uri="{BB962C8B-B14F-4D97-AF65-F5344CB8AC3E}">
        <p14:creationId xmlns:p14="http://schemas.microsoft.com/office/powerpoint/2010/main" val="162051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48DB9A7-20C6-474A-A6F5-58EEDFDE08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41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87553B-F9DB-444E-8191-91F7879A3F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附录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ACECF6-D39B-43A5-98CC-BF7FD61651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4701A9B-B494-4C15-A6A1-9DCE95EF7B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电子设计创新实验室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.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中断系统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[EB/OL]. [2020-11-29].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电子设计创新实验室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.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第五次培训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[EB/OL]. [2019-12-07].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宣善立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.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第六章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_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函数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[EB/OL]. [2020-11].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宣善立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.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第一章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_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程序设计概论及计算机基础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[EB/OL]. [2020-09].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普中科技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.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中断系统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[EB/OL]. [2019-09].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普中科技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. 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外部中断</a:t>
            </a:r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[EB/OL]. [2019-09].</a:t>
            </a:r>
            <a:endParaRPr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457200" indent="-457200">
              <a:lnSpc>
                <a:spcPts val="2000"/>
              </a:lnSpc>
              <a:buFont typeface="+mj-lt"/>
              <a:buAutoNum type="arabicPeriod"/>
            </a:pPr>
            <a:endParaRPr lang="zh-CN" altLang="en-US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7386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1169A87-49FB-433B-9697-39B5C47089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5D7C2F-FF1A-4663-9A27-6FD114E3BE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一、中断系统的基本概念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FCF31D-8A4E-438B-BFB5-3EC605B351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5391171" cy="422275"/>
          </a:xfrm>
        </p:spPr>
        <p:txBody>
          <a:bodyPr/>
          <a:lstStyle/>
          <a:p>
            <a:r>
              <a:rPr lang="zh-CN" altLang="en-US" dirty="0"/>
              <a:t>中断的定义及相关术语</a:t>
            </a: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99D8C065-3B4B-4285-9912-F8BE17C010F1}"/>
              </a:ext>
            </a:extLst>
          </p:cNvPr>
          <p:cNvGrpSpPr/>
          <p:nvPr/>
        </p:nvGrpSpPr>
        <p:grpSpPr>
          <a:xfrm>
            <a:off x="1273178" y="1614942"/>
            <a:ext cx="6597644" cy="4392612"/>
            <a:chOff x="1586036" y="1614942"/>
            <a:chExt cx="6597644" cy="4392612"/>
          </a:xfrm>
        </p:grpSpPr>
        <p:sp>
          <p:nvSpPr>
            <p:cNvPr id="38" name="Line 7">
              <a:extLst>
                <a:ext uri="{FF2B5EF4-FFF2-40B4-BE49-F238E27FC236}">
                  <a16:creationId xmlns:a16="http://schemas.microsoft.com/office/drawing/2014/main" id="{052BD590-320E-41BF-8F53-A9AAF4353E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59171" y="2294392"/>
              <a:ext cx="0" cy="16430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39" name="Line 8">
              <a:extLst>
                <a:ext uri="{FF2B5EF4-FFF2-40B4-BE49-F238E27FC236}">
                  <a16:creationId xmlns:a16="http://schemas.microsoft.com/office/drawing/2014/main" id="{0E01611F-4BEA-4986-842E-A171F9E66A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8284" y="3199267"/>
              <a:ext cx="0" cy="15589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0" name="Line 9">
              <a:extLst>
                <a:ext uri="{FF2B5EF4-FFF2-40B4-BE49-F238E27FC236}">
                  <a16:creationId xmlns:a16="http://schemas.microsoft.com/office/drawing/2014/main" id="{6D3C8463-4B7E-443E-AA40-30AE4AC255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59171" y="4185104"/>
              <a:ext cx="0" cy="16430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1" name="Line 10">
              <a:extLst>
                <a:ext uri="{FF2B5EF4-FFF2-40B4-BE49-F238E27FC236}">
                  <a16:creationId xmlns:a16="http://schemas.microsoft.com/office/drawing/2014/main" id="{D647329C-FA6E-4744-9005-B948B7267F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59171" y="3199267"/>
              <a:ext cx="1789113" cy="65722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2" name="Line 11">
              <a:extLst>
                <a:ext uri="{FF2B5EF4-FFF2-40B4-BE49-F238E27FC236}">
                  <a16:creationId xmlns:a16="http://schemas.microsoft.com/office/drawing/2014/main" id="{8AB22D70-DE76-4C27-AB74-107ED82E5D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459171" y="4185104"/>
              <a:ext cx="1789113" cy="5746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3" name="Text Box 12">
              <a:extLst>
                <a:ext uri="{FF2B5EF4-FFF2-40B4-BE49-F238E27FC236}">
                  <a16:creationId xmlns:a16="http://schemas.microsoft.com/office/drawing/2014/main" id="{2CF37E8A-1CF4-4323-A39F-D8EE0C8FB2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09762" y="2210995"/>
              <a:ext cx="509734" cy="7694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200" b="1" dirty="0">
                  <a:latin typeface="Tahoma" panose="020B0604030504040204" pitchFamily="34" charset="0"/>
                </a:rPr>
                <a:t>执行</a:t>
              </a:r>
              <a:endParaRPr lang="en-US" altLang="zh-CN" sz="2200" b="1" dirty="0">
                <a:latin typeface="Tahoma" panose="020B0604030504040204" pitchFamily="34" charset="0"/>
              </a:endParaRPr>
            </a:p>
          </p:txBody>
        </p:sp>
        <p:sp>
          <p:nvSpPr>
            <p:cNvPr id="44" name="Text Box 13">
              <a:extLst>
                <a:ext uri="{FF2B5EF4-FFF2-40B4-BE49-F238E27FC236}">
                  <a16:creationId xmlns:a16="http://schemas.microsoft.com/office/drawing/2014/main" id="{5C2DFD41-6A57-4B27-B293-695C8F0C9E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08309" y="1614942"/>
              <a:ext cx="1238250" cy="4270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200" b="1" dirty="0">
                  <a:latin typeface="Tahoma" panose="020B0604030504040204" pitchFamily="34" charset="0"/>
                </a:rPr>
                <a:t>主程序</a:t>
              </a:r>
            </a:p>
          </p:txBody>
        </p:sp>
        <p:sp>
          <p:nvSpPr>
            <p:cNvPr id="45" name="Text Box 14">
              <a:extLst>
                <a:ext uri="{FF2B5EF4-FFF2-40B4-BE49-F238E27FC236}">
                  <a16:creationId xmlns:a16="http://schemas.microsoft.com/office/drawing/2014/main" id="{E912157B-189F-43DA-9353-5D72FD668E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2546" y="4275690"/>
              <a:ext cx="364006" cy="144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200" b="1" dirty="0">
                  <a:latin typeface="Tahoma" panose="020B0604030504040204" pitchFamily="34" charset="0"/>
                </a:rPr>
                <a:t>继续执行</a:t>
              </a:r>
              <a:endParaRPr lang="en-US" altLang="zh-CN" sz="2200" b="1" dirty="0">
                <a:latin typeface="Tahoma" panose="020B0604030504040204" pitchFamily="34" charset="0"/>
              </a:endParaRPr>
            </a:p>
          </p:txBody>
        </p:sp>
        <p:sp>
          <p:nvSpPr>
            <p:cNvPr id="46" name="Text Box 15">
              <a:extLst>
                <a:ext uri="{FF2B5EF4-FFF2-40B4-BE49-F238E27FC236}">
                  <a16:creationId xmlns:a16="http://schemas.microsoft.com/office/drawing/2014/main" id="{EE77AF47-61F6-4B4B-A4ED-EDB55BCB90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95559" y="3791404"/>
              <a:ext cx="893763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400" b="1" dirty="0">
                  <a:solidFill>
                    <a:schemeClr val="accent2"/>
                  </a:solidFill>
                  <a:latin typeface="Tahoma" panose="020B0604030504040204" pitchFamily="34" charset="0"/>
                </a:rPr>
                <a:t>断点</a:t>
              </a:r>
            </a:p>
          </p:txBody>
        </p:sp>
        <p:sp>
          <p:nvSpPr>
            <p:cNvPr id="47" name="AutoShape 16">
              <a:extLst>
                <a:ext uri="{FF2B5EF4-FFF2-40B4-BE49-F238E27FC236}">
                  <a16:creationId xmlns:a16="http://schemas.microsoft.com/office/drawing/2014/main" id="{26EDBCE8-1C17-4529-A34E-7C8511293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6036" y="2757942"/>
              <a:ext cx="2122488" cy="704850"/>
            </a:xfrm>
            <a:prstGeom prst="wedgeEllipseCallout">
              <a:avLst>
                <a:gd name="adj1" fmla="val 82875"/>
                <a:gd name="adj2" fmla="val 9799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2400" b="1" dirty="0">
                  <a:solidFill>
                    <a:schemeClr val="bg1"/>
                  </a:solidFill>
                  <a:latin typeface="Tahoma" panose="020B0604030504040204" pitchFamily="34" charset="0"/>
                </a:rPr>
                <a:t>中断请求</a:t>
              </a:r>
            </a:p>
          </p:txBody>
        </p:sp>
        <p:sp>
          <p:nvSpPr>
            <p:cNvPr id="48" name="AutoShape 17">
              <a:extLst>
                <a:ext uri="{FF2B5EF4-FFF2-40B4-BE49-F238E27FC236}">
                  <a16:creationId xmlns:a16="http://schemas.microsoft.com/office/drawing/2014/main" id="{C6DF97AD-CBC4-400D-BA25-EB2F11C98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9984" y="1973717"/>
              <a:ext cx="2244725" cy="762000"/>
            </a:xfrm>
            <a:prstGeom prst="wedgeEllipseCallout">
              <a:avLst>
                <a:gd name="adj1" fmla="val -11678"/>
                <a:gd name="adj2" fmla="val 143069"/>
              </a:avLst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2400" b="1" dirty="0">
                  <a:solidFill>
                    <a:schemeClr val="bg1"/>
                  </a:solidFill>
                  <a:latin typeface="Tahoma" panose="020B0604030504040204" pitchFamily="34" charset="0"/>
                </a:rPr>
                <a:t>中断响应</a:t>
              </a:r>
            </a:p>
          </p:txBody>
        </p:sp>
        <p:sp>
          <p:nvSpPr>
            <p:cNvPr id="49" name="Text Box 18">
              <a:extLst>
                <a:ext uri="{FF2B5EF4-FFF2-40B4-BE49-F238E27FC236}">
                  <a16:creationId xmlns:a16="http://schemas.microsoft.com/office/drawing/2014/main" id="{18983A7A-4A73-4B74-A61B-F77E748935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9871" y="3110367"/>
              <a:ext cx="893763" cy="14319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200" b="1" dirty="0">
                  <a:latin typeface="Tahoma" panose="020B0604030504040204" pitchFamily="34" charset="0"/>
                </a:rPr>
                <a:t>执行中断处理程序</a:t>
              </a:r>
            </a:p>
          </p:txBody>
        </p:sp>
        <p:sp>
          <p:nvSpPr>
            <p:cNvPr id="50" name="AutoShape 19">
              <a:extLst>
                <a:ext uri="{FF2B5EF4-FFF2-40B4-BE49-F238E27FC236}">
                  <a16:creationId xmlns:a16="http://schemas.microsoft.com/office/drawing/2014/main" id="{AE927790-83B2-414E-B8CF-B8ACD54CAF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8146" y="5386842"/>
              <a:ext cx="2365375" cy="620712"/>
            </a:xfrm>
            <a:prstGeom prst="wedgeEllipseCallout">
              <a:avLst>
                <a:gd name="adj1" fmla="val -73958"/>
                <a:gd name="adj2" fmla="val -220079"/>
              </a:avLst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chemeClr val="bg1"/>
                  </a:solidFill>
                  <a:latin typeface="Tahoma" panose="020B0604030504040204" pitchFamily="34" charset="0"/>
                </a:rPr>
                <a:t>中断返回</a:t>
              </a:r>
            </a:p>
          </p:txBody>
        </p:sp>
        <p:sp>
          <p:nvSpPr>
            <p:cNvPr id="51" name="AutoShape 17">
              <a:extLst>
                <a:ext uri="{FF2B5EF4-FFF2-40B4-BE49-F238E27FC236}">
                  <a16:creationId xmlns:a16="http://schemas.microsoft.com/office/drawing/2014/main" id="{6865B296-9C69-47A6-ABDC-7D78DDA681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84136" y="2735717"/>
              <a:ext cx="999544" cy="2112908"/>
            </a:xfrm>
            <a:prstGeom prst="wedgeEllipseCallout">
              <a:avLst>
                <a:gd name="adj1" fmla="val -61656"/>
                <a:gd name="adj2" fmla="val -3149"/>
              </a:avLst>
            </a:prstGeom>
            <a:solidFill>
              <a:schemeClr val="accent6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/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2400" b="1" dirty="0">
                  <a:solidFill>
                    <a:schemeClr val="bg1"/>
                  </a:solidFill>
                  <a:latin typeface="Tahoma" panose="020B0604030504040204" pitchFamily="34" charset="0"/>
                </a:rPr>
                <a:t>中断处理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9545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5F36C3D-ECD6-4581-9205-C9B8BE0208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383FB6-C131-4FC7-8F56-F561D240D4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一、中断系统的基本概念</a:t>
            </a:r>
          </a:p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C6A559-E3B2-497A-B01F-81804EAAAA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6121421" cy="422275"/>
          </a:xfrm>
        </p:spPr>
        <p:txBody>
          <a:bodyPr/>
          <a:lstStyle/>
          <a:p>
            <a:r>
              <a:rPr lang="zh-CN" altLang="en-US" dirty="0"/>
              <a:t>中断的定义及相关术语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922BB08-96D6-428F-BD50-5CB23CF023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7800" y="1266825"/>
            <a:ext cx="8667750" cy="5737225"/>
          </a:xfrm>
        </p:spPr>
        <p:txBody>
          <a:bodyPr>
            <a:normAutofit/>
          </a:bodyPr>
          <a:lstStyle/>
          <a:p>
            <a:r>
              <a:rPr lang="zh-CN" altLang="en-US" dirty="0"/>
              <a:t>计算机</a:t>
            </a:r>
            <a:r>
              <a:rPr lang="en-US" altLang="zh-CN" dirty="0"/>
              <a:t>(</a:t>
            </a:r>
            <a:r>
              <a:rPr lang="zh-CN" altLang="en-US" dirty="0"/>
              <a:t>单片机</a:t>
            </a:r>
            <a:r>
              <a:rPr lang="en-US" altLang="zh-CN" dirty="0"/>
              <a:t>)</a:t>
            </a:r>
            <a:r>
              <a:rPr lang="zh-CN" altLang="en-US" dirty="0"/>
              <a:t>执行某程序时，发生了</a:t>
            </a:r>
            <a:r>
              <a:rPr lang="zh-CN" altLang="en-US" dirty="0">
                <a:solidFill>
                  <a:srgbClr val="A5272B"/>
                </a:solidFill>
              </a:rPr>
              <a:t>紧急事件或有特殊请求</a:t>
            </a:r>
            <a:r>
              <a:rPr lang="zh-CN" altLang="en-US" dirty="0"/>
              <a:t>，</a:t>
            </a:r>
            <a:r>
              <a:rPr lang="en-US" altLang="zh-CN" dirty="0"/>
              <a:t>CPU</a:t>
            </a:r>
            <a:r>
              <a:rPr lang="zh-CN" altLang="en-US" dirty="0">
                <a:solidFill>
                  <a:srgbClr val="A5272B"/>
                </a:solidFill>
              </a:rPr>
              <a:t>暂停</a:t>
            </a:r>
            <a:r>
              <a:rPr lang="zh-CN" altLang="en-US" dirty="0"/>
              <a:t>某程序的执行，</a:t>
            </a:r>
            <a:r>
              <a:rPr lang="zh-CN" altLang="en-US" dirty="0">
                <a:solidFill>
                  <a:srgbClr val="A5272B"/>
                </a:solidFill>
              </a:rPr>
              <a:t>转而去处理</a:t>
            </a:r>
            <a:r>
              <a:rPr lang="zh-CN" altLang="en-US" dirty="0"/>
              <a:t>上述事件或请求，处理完毕后再</a:t>
            </a:r>
            <a:r>
              <a:rPr lang="zh-CN" altLang="en-US" dirty="0">
                <a:solidFill>
                  <a:srgbClr val="A5272B"/>
                </a:solidFill>
              </a:rPr>
              <a:t>重新执行</a:t>
            </a:r>
            <a:r>
              <a:rPr lang="zh-CN" altLang="en-US" dirty="0"/>
              <a:t>某程序的过程叫做中断。</a:t>
            </a:r>
          </a:p>
          <a:p>
            <a:r>
              <a:rPr lang="zh-CN" altLang="en-US" dirty="0"/>
              <a:t>具体过程：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CPU</a:t>
            </a:r>
            <a:r>
              <a:rPr lang="zh-CN" altLang="en-US" dirty="0"/>
              <a:t>在处理某一事件</a:t>
            </a:r>
            <a:r>
              <a:rPr lang="en-US" altLang="zh-CN" dirty="0"/>
              <a:t>A</a:t>
            </a:r>
            <a:r>
              <a:rPr lang="zh-CN" altLang="en-US" dirty="0"/>
              <a:t>时，</a:t>
            </a:r>
            <a:r>
              <a:rPr lang="zh-CN" altLang="en-US" dirty="0">
                <a:solidFill>
                  <a:srgbClr val="A5272B"/>
                </a:solidFill>
              </a:rPr>
              <a:t>发生了</a:t>
            </a:r>
            <a:r>
              <a:rPr lang="zh-CN" altLang="en-US" dirty="0"/>
              <a:t>另一事件</a:t>
            </a:r>
            <a:r>
              <a:rPr lang="en-US" altLang="zh-CN" dirty="0"/>
              <a:t>B</a:t>
            </a:r>
            <a:r>
              <a:rPr lang="zh-CN" altLang="en-US" dirty="0"/>
              <a:t>请求</a:t>
            </a:r>
            <a:r>
              <a:rPr lang="en-US" altLang="zh-CN" dirty="0"/>
              <a:t>CPU</a:t>
            </a:r>
            <a:r>
              <a:rPr lang="zh-CN" altLang="en-US" dirty="0"/>
              <a:t>迅速去处理</a:t>
            </a:r>
            <a:r>
              <a:rPr lang="en-US" altLang="zh-CN" dirty="0"/>
              <a:t>(</a:t>
            </a:r>
            <a:r>
              <a:rPr lang="zh-CN" altLang="en-US" dirty="0"/>
              <a:t>中断发生</a:t>
            </a:r>
            <a:r>
              <a:rPr lang="en-US" altLang="zh-CN" dirty="0"/>
              <a:t>)</a:t>
            </a:r>
            <a:r>
              <a:rPr lang="zh-CN" altLang="en-US" dirty="0"/>
              <a:t>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CPU</a:t>
            </a:r>
            <a:r>
              <a:rPr lang="zh-CN" altLang="en-US" dirty="0">
                <a:solidFill>
                  <a:srgbClr val="A5272B"/>
                </a:solidFill>
              </a:rPr>
              <a:t>暂时中断当前的工作</a:t>
            </a:r>
            <a:r>
              <a:rPr lang="zh-CN" altLang="en-US" dirty="0"/>
              <a:t>，转去处理事件</a:t>
            </a:r>
            <a:r>
              <a:rPr lang="en-US" altLang="zh-CN" dirty="0"/>
              <a:t>B(</a:t>
            </a:r>
            <a:r>
              <a:rPr lang="zh-CN" altLang="en-US" dirty="0"/>
              <a:t>中断响应和中断处理</a:t>
            </a:r>
            <a:r>
              <a:rPr lang="en-US" altLang="zh-CN" dirty="0"/>
              <a:t>(</a:t>
            </a:r>
            <a:r>
              <a:rPr lang="zh-CN" altLang="en-US" dirty="0"/>
              <a:t>中断服务</a:t>
            </a:r>
            <a:r>
              <a:rPr lang="en-US" altLang="zh-CN" dirty="0"/>
              <a:t>))</a:t>
            </a:r>
            <a:r>
              <a:rPr lang="zh-CN" altLang="en-US" dirty="0"/>
              <a:t>；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待</a:t>
            </a:r>
            <a:r>
              <a:rPr lang="en-US" altLang="zh-CN" dirty="0"/>
              <a:t>CPU</a:t>
            </a:r>
            <a:r>
              <a:rPr lang="zh-CN" altLang="en-US" dirty="0"/>
              <a:t>将事件</a:t>
            </a:r>
            <a:r>
              <a:rPr lang="en-US" altLang="zh-CN" dirty="0"/>
              <a:t>B</a:t>
            </a:r>
            <a:r>
              <a:rPr lang="zh-CN" altLang="en-US" dirty="0"/>
              <a:t>处理完毕后，再</a:t>
            </a:r>
            <a:r>
              <a:rPr lang="zh-CN" altLang="en-US" dirty="0">
                <a:solidFill>
                  <a:srgbClr val="A5272B"/>
                </a:solidFill>
              </a:rPr>
              <a:t>回到原来事件</a:t>
            </a:r>
            <a:r>
              <a:rPr lang="en-US" altLang="zh-CN" dirty="0">
                <a:solidFill>
                  <a:srgbClr val="A5272B"/>
                </a:solidFill>
              </a:rPr>
              <a:t>A</a:t>
            </a:r>
            <a:r>
              <a:rPr lang="zh-CN" altLang="en-US" dirty="0">
                <a:solidFill>
                  <a:srgbClr val="A5272B"/>
                </a:solidFill>
              </a:rPr>
              <a:t>被中断的地方</a:t>
            </a:r>
            <a:r>
              <a:rPr lang="zh-CN" altLang="en-US" dirty="0"/>
              <a:t>继续处理事件</a:t>
            </a:r>
            <a:r>
              <a:rPr lang="en-US" altLang="zh-CN" dirty="0"/>
              <a:t>A(</a:t>
            </a:r>
            <a:r>
              <a:rPr lang="zh-CN" altLang="en-US" dirty="0"/>
              <a:t>中断返回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2774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5F36C3D-ECD6-4581-9205-C9B8BE0208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383FB6-C131-4FC7-8F56-F561D240D4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一、中断系统的基本概念</a:t>
            </a:r>
          </a:p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C6A559-E3B2-497A-B01F-81804EAAAA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428" y="717906"/>
            <a:ext cx="6121421" cy="422275"/>
          </a:xfrm>
        </p:spPr>
        <p:txBody>
          <a:bodyPr/>
          <a:lstStyle/>
          <a:p>
            <a:r>
              <a:rPr lang="zh-CN" altLang="en-US" dirty="0"/>
              <a:t>中断的定义及相关术语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922BB08-96D6-428F-BD50-5CB23CF023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7800" y="1266825"/>
            <a:ext cx="8667750" cy="5737225"/>
          </a:xfrm>
        </p:spPr>
        <p:txBody>
          <a:bodyPr>
            <a:normAutofit/>
          </a:bodyPr>
          <a:lstStyle/>
          <a:p>
            <a:r>
              <a:rPr lang="zh-CN" altLang="en-US" dirty="0"/>
              <a:t>引起</a:t>
            </a:r>
            <a:r>
              <a:rPr lang="en-US" altLang="zh-CN" dirty="0">
                <a:solidFill>
                  <a:srgbClr val="A5272B"/>
                </a:solidFill>
              </a:rPr>
              <a:t>CPU</a:t>
            </a:r>
            <a:r>
              <a:rPr lang="zh-CN" altLang="en-US" dirty="0">
                <a:solidFill>
                  <a:srgbClr val="A5272B"/>
                </a:solidFill>
              </a:rPr>
              <a:t>中断</a:t>
            </a:r>
            <a:r>
              <a:rPr lang="zh-CN" altLang="en-US" dirty="0"/>
              <a:t>的根源，称为中断源。</a:t>
            </a:r>
            <a:endParaRPr lang="en-US" altLang="zh-CN" dirty="0"/>
          </a:p>
          <a:p>
            <a:r>
              <a:rPr lang="zh-CN" altLang="en-US" dirty="0"/>
              <a:t>中断源向</a:t>
            </a:r>
            <a:r>
              <a:rPr lang="en-US" altLang="zh-CN" dirty="0"/>
              <a:t>CPU</a:t>
            </a:r>
            <a:r>
              <a:rPr lang="zh-CN" altLang="en-US" dirty="0"/>
              <a:t>提出的中断请求。</a:t>
            </a:r>
            <a:r>
              <a:rPr lang="en-US" altLang="zh-CN" dirty="0"/>
              <a:t>CPU</a:t>
            </a:r>
            <a:r>
              <a:rPr lang="zh-CN" altLang="en-US" dirty="0"/>
              <a:t>暂时中断原来的事务</a:t>
            </a:r>
            <a:r>
              <a:rPr lang="en-US" altLang="zh-CN" dirty="0"/>
              <a:t>A</a:t>
            </a:r>
            <a:r>
              <a:rPr lang="zh-CN" altLang="en-US" dirty="0"/>
              <a:t>，转去处理事件</a:t>
            </a:r>
            <a:r>
              <a:rPr lang="en-US" altLang="zh-CN" dirty="0"/>
              <a:t>B</a:t>
            </a:r>
            <a:r>
              <a:rPr lang="zh-CN" altLang="en-US" dirty="0"/>
              <a:t>。对事件</a:t>
            </a:r>
            <a:r>
              <a:rPr lang="en-US" altLang="zh-CN" dirty="0"/>
              <a:t>B</a:t>
            </a:r>
            <a:r>
              <a:rPr lang="zh-CN" altLang="en-US" dirty="0"/>
              <a:t>处理完毕后，再回到</a:t>
            </a:r>
            <a:r>
              <a:rPr lang="zh-CN" altLang="en-US" dirty="0">
                <a:solidFill>
                  <a:srgbClr val="A5272B"/>
                </a:solidFill>
              </a:rPr>
              <a:t>原来被中断的地方</a:t>
            </a:r>
            <a:r>
              <a:rPr lang="en-US" altLang="zh-CN" dirty="0"/>
              <a:t>(</a:t>
            </a:r>
            <a:r>
              <a:rPr lang="zh-CN" altLang="en-US" dirty="0"/>
              <a:t>即断点</a:t>
            </a:r>
            <a:r>
              <a:rPr lang="en-US" altLang="zh-CN" dirty="0"/>
              <a:t>)</a:t>
            </a:r>
            <a:r>
              <a:rPr lang="zh-CN" altLang="en-US" dirty="0"/>
              <a:t>，称为中断返回。</a:t>
            </a:r>
            <a:endParaRPr lang="en-US" altLang="zh-CN" dirty="0"/>
          </a:p>
          <a:p>
            <a:r>
              <a:rPr lang="zh-CN" altLang="en-US" dirty="0"/>
              <a:t>实现上述</a:t>
            </a:r>
            <a:r>
              <a:rPr lang="zh-CN" altLang="en-US" dirty="0">
                <a:solidFill>
                  <a:srgbClr val="A5272B"/>
                </a:solidFill>
              </a:rPr>
              <a:t>中断功能的部件</a:t>
            </a:r>
            <a:r>
              <a:rPr lang="zh-CN" altLang="en-US" dirty="0"/>
              <a:t>称为中断系统</a:t>
            </a:r>
            <a:r>
              <a:rPr lang="en-US" altLang="zh-CN" dirty="0"/>
              <a:t>(</a:t>
            </a:r>
            <a:r>
              <a:rPr lang="zh-CN" altLang="en-US" dirty="0"/>
              <a:t>中断机构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B8C7A49-C904-4996-98DC-6EA450E719AD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16041" y="3706847"/>
            <a:ext cx="3911918" cy="2287553"/>
          </a:xfrm>
          <a:prstGeom prst="rect">
            <a:avLst/>
          </a:prstGeom>
          <a:noFill/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26C65A6-8AB6-40BF-8FBB-DAF2E6C29CB8}"/>
              </a:ext>
            </a:extLst>
          </p:cNvPr>
          <p:cNvSpPr txBox="1"/>
          <p:nvPr/>
        </p:nvSpPr>
        <p:spPr>
          <a:xfrm>
            <a:off x="2101850" y="5994400"/>
            <a:ext cx="494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▲中断在单片机中的实现</a:t>
            </a:r>
          </a:p>
        </p:txBody>
      </p:sp>
    </p:spTree>
    <p:extLst>
      <p:ext uri="{BB962C8B-B14F-4D97-AF65-F5344CB8AC3E}">
        <p14:creationId xmlns:p14="http://schemas.microsoft.com/office/powerpoint/2010/main" val="361665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92018C-CC9A-4ED9-80E1-48C4C38C26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3A846-B59C-4C7E-B84A-DFD184C66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一、中断系统的基本概念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CA805E-D0FB-4CDD-B499-D0AAF89824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6F7BE2-6B68-46C4-9A88-5A3A59AB4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引入中断的意义</a:t>
            </a:r>
            <a:endParaRPr lang="en-US" altLang="zh-CN" dirty="0"/>
          </a:p>
          <a:p>
            <a:r>
              <a:rPr lang="zh-CN" altLang="en-US" dirty="0"/>
              <a:t>中断的过程：中断请求、中断响应与中断处理、中断返回</a:t>
            </a:r>
            <a:endParaRPr lang="en-US" altLang="zh-CN" dirty="0"/>
          </a:p>
          <a:p>
            <a:r>
              <a:rPr lang="zh-CN" altLang="en-US" dirty="0"/>
              <a:t>中断的定义及相关术语：中断源、断点、中断系统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6907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A5C31F4-4F3F-4EB0-81D4-ADFC4443C1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BC3F3-C5AE-40C5-B831-8FBE0041BB2B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3" name="Teardrop 79">
            <a:extLst>
              <a:ext uri="{FF2B5EF4-FFF2-40B4-BE49-F238E27FC236}">
                <a16:creationId xmlns:a16="http://schemas.microsoft.com/office/drawing/2014/main" id="{077BE7A8-38F5-47C2-BA65-287FF0668748}"/>
              </a:ext>
            </a:extLst>
          </p:cNvPr>
          <p:cNvSpPr>
            <a:spLocks noChangeAspect="1"/>
          </p:cNvSpPr>
          <p:nvPr/>
        </p:nvSpPr>
        <p:spPr>
          <a:xfrm rot="8068996">
            <a:off x="2732405" y="1272540"/>
            <a:ext cx="3679825" cy="3679825"/>
          </a:xfrm>
          <a:prstGeom prst="teardrop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865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0E41E33-0FFC-42B2-8E70-91DAD77173B6}"/>
              </a:ext>
            </a:extLst>
          </p:cNvPr>
          <p:cNvSpPr txBox="1"/>
          <p:nvPr/>
        </p:nvSpPr>
        <p:spPr>
          <a:xfrm>
            <a:off x="3313430" y="1958975"/>
            <a:ext cx="251714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</a:p>
          <a:p>
            <a:pPr algn="ctr"/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51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单片机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中断系统</a:t>
            </a:r>
          </a:p>
        </p:txBody>
      </p:sp>
    </p:spTree>
    <p:extLst>
      <p:ext uri="{BB962C8B-B14F-4D97-AF65-F5344CB8AC3E}">
        <p14:creationId xmlns:p14="http://schemas.microsoft.com/office/powerpoint/2010/main" val="174800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3098</TotalTime>
  <Words>2370</Words>
  <Application>Microsoft Office PowerPoint</Application>
  <PresentationFormat>全屏显示(4:3)</PresentationFormat>
  <Paragraphs>457</Paragraphs>
  <Slides>41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7" baseType="lpstr">
      <vt:lpstr>等线</vt:lpstr>
      <vt:lpstr>仿宋</vt:lpstr>
      <vt:lpstr>黑体</vt:lpstr>
      <vt:lpstr>华文中宋</vt:lpstr>
      <vt:lpstr>楷体</vt:lpstr>
      <vt:lpstr>宋体</vt:lpstr>
      <vt:lpstr>微软雅黑</vt:lpstr>
      <vt:lpstr>Arial</vt:lpstr>
      <vt:lpstr>Calibri</vt:lpstr>
      <vt:lpstr>Cambria</vt:lpstr>
      <vt:lpstr>Cambria Math</vt:lpstr>
      <vt:lpstr>Tahoma</vt:lpstr>
      <vt:lpstr>Times New Roman</vt:lpstr>
      <vt:lpstr>Webdings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 布伟</dc:creator>
  <cp:lastModifiedBy>周 布伟</cp:lastModifiedBy>
  <cp:revision>316</cp:revision>
  <dcterms:created xsi:type="dcterms:W3CDTF">2019-09-25T07:12:23Z</dcterms:created>
  <dcterms:modified xsi:type="dcterms:W3CDTF">2021-10-31T08:21:03Z</dcterms:modified>
</cp:coreProperties>
</file>